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Corben"/>
      <p:regular r:id="rId16"/>
    </p:embeddedFont>
    <p:embeddedFont>
      <p:font typeface="Corben"/>
      <p:regular r:id="rId17"/>
    </p:embeddedFont>
    <p:embeddedFont>
      <p:font typeface="Nobile"/>
      <p:regular r:id="rId18"/>
    </p:embeddedFont>
    <p:embeddedFont>
      <p:font typeface="Nobile"/>
      <p:regular r:id="rId19"/>
    </p:embeddedFont>
    <p:embeddedFont>
      <p:font typeface="Nobile"/>
      <p:regular r:id="rId20"/>
    </p:embeddedFont>
    <p:embeddedFont>
      <p:font typeface="Nobil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svg"/><Relationship Id="rId12" Type="http://schemas.openxmlformats.org/officeDocument/2006/relationships/slideLayout" Target="../slideLayouts/slideLayout8.xml"/><Relationship Id="rId1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mailto:vitor.email@petrobras.com.br" TargetMode="External"/><Relationship Id="rId3" Type="http://schemas.openxmlformats.org/officeDocument/2006/relationships/hyperlink" Target="mailto:claudio.email@petrobras.com.br" TargetMode="External"/><Relationship Id="rId1"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8703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Generative Artificial Intelligence and Well Engineering</a:t>
            </a:r>
            <a:endParaRPr lang="en-US" sz="4450" dirty="0"/>
          </a:p>
        </p:txBody>
      </p:sp>
      <p:sp>
        <p:nvSpPr>
          <p:cNvPr id="4" name="Text 1"/>
          <p:cNvSpPr/>
          <p:nvPr/>
        </p:nvSpPr>
        <p:spPr>
          <a:xfrm>
            <a:off x="6280190" y="4204097"/>
            <a:ext cx="7306628"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Mapping the Capability Frontier and Quantifying Value</a:t>
            </a:r>
            <a:endParaRPr lang="en-US" sz="2200" dirty="0"/>
          </a:p>
        </p:txBody>
      </p:sp>
      <p:sp>
        <p:nvSpPr>
          <p:cNvPr id="5" name="Text 2"/>
          <p:cNvSpPr/>
          <p:nvPr/>
        </p:nvSpPr>
        <p:spPr>
          <a:xfrm>
            <a:off x="6280190" y="489858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Vitor (PhD) and Claudio (Post-Doctoral), Petrobras</a:t>
            </a:r>
            <a:endParaRPr lang="en-US" sz="1750" dirty="0"/>
          </a:p>
        </p:txBody>
      </p:sp>
      <p:sp>
        <p:nvSpPr>
          <p:cNvPr id="6" name="Text 3"/>
          <p:cNvSpPr/>
          <p:nvPr/>
        </p:nvSpPr>
        <p:spPr>
          <a:xfrm>
            <a:off x="6280190" y="551664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Presentation for Professor Antorweep and University of Stavanger (UiS)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58553"/>
            <a:ext cx="7675959" cy="460772"/>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Petrobras: Global Leadership in Deep Waters</a:t>
            </a:r>
            <a:endParaRPr lang="en-US" sz="2900" dirty="0"/>
          </a:p>
        </p:txBody>
      </p:sp>
      <p:pic>
        <p:nvPicPr>
          <p:cNvPr id="3" name="Image 0" descr="preencoded.png">    </p:cNvPr>
          <p:cNvPicPr>
            <a:picLocks noChangeAspect="1"/>
          </p:cNvPicPr>
          <p:nvPr/>
        </p:nvPicPr>
        <p:blipFill>
          <a:blip r:embed="rId1"/>
          <a:stretch>
            <a:fillRect/>
          </a:stretch>
        </p:blipFill>
        <p:spPr>
          <a:xfrm>
            <a:off x="793790" y="2606278"/>
            <a:ext cx="3250763" cy="3250763"/>
          </a:xfrm>
          <a:prstGeom prst="rect">
            <a:avLst/>
          </a:prstGeom>
        </p:spPr>
      </p:pic>
      <p:sp>
        <p:nvSpPr>
          <p:cNvPr id="4" name="Text 1"/>
          <p:cNvSpPr/>
          <p:nvPr/>
        </p:nvSpPr>
        <p:spPr>
          <a:xfrm>
            <a:off x="6162318" y="2587823"/>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Corben" pitchFamily="34" charset="0"/>
                <a:ea typeface="Corben" pitchFamily="34" charset="-122"/>
                <a:cs typeface="Corben" pitchFamily="34" charset="-120"/>
              </a:rPr>
              <a:t>Strategic Context</a:t>
            </a:r>
            <a:endParaRPr lang="en-US" sz="1700" dirty="0"/>
          </a:p>
        </p:txBody>
      </p:sp>
      <p:sp>
        <p:nvSpPr>
          <p:cNvPr id="5" name="Text 2"/>
          <p:cNvSpPr/>
          <p:nvPr/>
        </p:nvSpPr>
        <p:spPr>
          <a:xfrm>
            <a:off x="6162318" y="3011567"/>
            <a:ext cx="7681793"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Petrobras is a world leader in deepwater exploration and production, operating in extreme environments up to 3,000 meters deep. Our excellence results from decades of experience and investment in technology.</a:t>
            </a:r>
            <a:endParaRPr lang="en-US" sz="1150" dirty="0"/>
          </a:p>
        </p:txBody>
      </p:sp>
      <p:sp>
        <p:nvSpPr>
          <p:cNvPr id="6" name="Text 3"/>
          <p:cNvSpPr/>
          <p:nvPr/>
        </p:nvSpPr>
        <p:spPr>
          <a:xfrm>
            <a:off x="6162318" y="3630454"/>
            <a:ext cx="2786063"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Challenges in Well Construction</a:t>
            </a:r>
            <a:endParaRPr lang="en-US" sz="1450" dirty="0"/>
          </a:p>
        </p:txBody>
      </p:sp>
      <p:sp>
        <p:nvSpPr>
          <p:cNvPr id="7" name="Text 4"/>
          <p:cNvSpPr/>
          <p:nvPr/>
        </p:nvSpPr>
        <p:spPr>
          <a:xfrm>
            <a:off x="6162318" y="4008239"/>
            <a:ext cx="7681793"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Management of millions of dispersed technical documents</a:t>
            </a:r>
            <a:endParaRPr lang="en-US" sz="1150" dirty="0"/>
          </a:p>
        </p:txBody>
      </p:sp>
      <p:sp>
        <p:nvSpPr>
          <p:cNvPr id="8" name="Text 5"/>
          <p:cNvSpPr/>
          <p:nvPr/>
        </p:nvSpPr>
        <p:spPr>
          <a:xfrm>
            <a:off x="6162318" y="4295537"/>
            <a:ext cx="7681793"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Quick access to standards, lessons learned, and operational data</a:t>
            </a:r>
            <a:endParaRPr lang="en-US" sz="1150" dirty="0"/>
          </a:p>
        </p:txBody>
      </p:sp>
      <p:sp>
        <p:nvSpPr>
          <p:cNvPr id="9" name="Text 6"/>
          <p:cNvSpPr/>
          <p:nvPr/>
        </p:nvSpPr>
        <p:spPr>
          <a:xfrm>
            <a:off x="6162318" y="4582835"/>
            <a:ext cx="7681793"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Risk of losing tacit knowledge from senior specialists</a:t>
            </a:r>
            <a:endParaRPr lang="en-US" sz="1150" dirty="0"/>
          </a:p>
        </p:txBody>
      </p:sp>
      <p:sp>
        <p:nvSpPr>
          <p:cNvPr id="10" name="Text 7"/>
          <p:cNvSpPr/>
          <p:nvPr/>
        </p:nvSpPr>
        <p:spPr>
          <a:xfrm>
            <a:off x="6162318" y="4870133"/>
            <a:ext cx="7681793"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Need for critical decisions in minutes, not days</a:t>
            </a:r>
            <a:endParaRPr lang="en-US" sz="1150" dirty="0"/>
          </a:p>
        </p:txBody>
      </p:sp>
      <p:sp>
        <p:nvSpPr>
          <p:cNvPr id="11" name="Text 8"/>
          <p:cNvSpPr/>
          <p:nvPr/>
        </p:nvSpPr>
        <p:spPr>
          <a:xfrm>
            <a:off x="6162318" y="5253276"/>
            <a:ext cx="2299454"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Generative AI as a Solution</a:t>
            </a:r>
            <a:endParaRPr lang="en-US" sz="1450" dirty="0"/>
          </a:p>
        </p:txBody>
      </p:sp>
      <p:sp>
        <p:nvSpPr>
          <p:cNvPr id="12" name="Text 9"/>
          <p:cNvSpPr/>
          <p:nvPr/>
        </p:nvSpPr>
        <p:spPr>
          <a:xfrm>
            <a:off x="6162318" y="5631061"/>
            <a:ext cx="7681793" cy="707231"/>
          </a:xfrm>
          <a:prstGeom prst="rect">
            <a:avLst/>
          </a:prstGeom>
          <a:noFill/>
          <a:ln/>
        </p:spPr>
        <p:txBody>
          <a:bodyPr wrap="square" lIns="0" tIns="0" rIns="0" bIns="0" rtlCol="0" anchor="t"/>
          <a:lstStyle/>
          <a:p>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Cortex</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an AI platform developed with PUC-Rio, UNESP, Infotec, and Atos. It combines RAG (Retrieval-Augmented Generation) with state-of-the-art LLMs to transform corporate data into actionable knowledge, with traceable responses and multi-domain support.</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94485"/>
            <a:ext cx="10167938" cy="460772"/>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Project Claudio: Quantifying the Value of the Cortex Copilot</a:t>
            </a:r>
            <a:endParaRPr lang="en-US" sz="2900" dirty="0"/>
          </a:p>
        </p:txBody>
      </p:sp>
      <p:sp>
        <p:nvSpPr>
          <p:cNvPr id="3" name="Text 1"/>
          <p:cNvSpPr/>
          <p:nvPr/>
        </p:nvSpPr>
        <p:spPr>
          <a:xfrm>
            <a:off x="793790" y="2350056"/>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Corben Light" pitchFamily="34" charset="0"/>
                <a:ea typeface="Corben Light" pitchFamily="34" charset="-122"/>
                <a:cs typeface="Corben Light" pitchFamily="34" charset="-120"/>
              </a:rPr>
              <a:t>01</a:t>
            </a:r>
            <a:endParaRPr lang="en-US" sz="1150" dirty="0"/>
          </a:p>
        </p:txBody>
      </p:sp>
      <p:sp>
        <p:nvSpPr>
          <p:cNvPr id="4" name="Shape 2"/>
          <p:cNvSpPr/>
          <p:nvPr/>
        </p:nvSpPr>
        <p:spPr>
          <a:xfrm>
            <a:off x="793790" y="2585204"/>
            <a:ext cx="6447711" cy="15240"/>
          </a:xfrm>
          <a:prstGeom prst="rect">
            <a:avLst/>
          </a:prstGeom>
          <a:solidFill>
            <a:srgbClr val="4967E9"/>
          </a:solidFill>
          <a:ln/>
        </p:spPr>
      </p:sp>
      <p:sp>
        <p:nvSpPr>
          <p:cNvPr id="5" name="Text 3"/>
          <p:cNvSpPr/>
          <p:nvPr/>
        </p:nvSpPr>
        <p:spPr>
          <a:xfrm>
            <a:off x="793790" y="2689384"/>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Corben" pitchFamily="34" charset="0"/>
                <a:ea typeface="Corben" pitchFamily="34" charset="-122"/>
                <a:cs typeface="Corben" pitchFamily="34" charset="-120"/>
              </a:rPr>
              <a:t>The Problem</a:t>
            </a:r>
            <a:endParaRPr lang="en-US" sz="1450" dirty="0"/>
          </a:p>
        </p:txBody>
      </p:sp>
      <p:sp>
        <p:nvSpPr>
          <p:cNvPr id="6" name="Text 4"/>
          <p:cNvSpPr/>
          <p:nvPr/>
        </p:nvSpPr>
        <p:spPr>
          <a:xfrm>
            <a:off x="793790" y="3008114"/>
            <a:ext cx="6447711" cy="942975"/>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Critical gap in literature: lack of rigorous empirical evidence on the real benefits of AI copilots in critical industrial environments. Executives and regulators demand quantification of time saved, improvement in decision quality, and impact on operational safety.</a:t>
            </a:r>
            <a:endParaRPr lang="en-US" sz="1150" dirty="0"/>
          </a:p>
        </p:txBody>
      </p:sp>
      <p:sp>
        <p:nvSpPr>
          <p:cNvPr id="7" name="Text 5"/>
          <p:cNvSpPr/>
          <p:nvPr/>
        </p:nvSpPr>
        <p:spPr>
          <a:xfrm>
            <a:off x="7388900" y="2350056"/>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Corben Light" pitchFamily="34" charset="0"/>
                <a:ea typeface="Corben Light" pitchFamily="34" charset="-122"/>
                <a:cs typeface="Corben Light" pitchFamily="34" charset="-120"/>
              </a:rPr>
              <a:t>02</a:t>
            </a:r>
            <a:endParaRPr lang="en-US" sz="1150" dirty="0"/>
          </a:p>
        </p:txBody>
      </p:sp>
      <p:sp>
        <p:nvSpPr>
          <p:cNvPr id="8" name="Shape 6"/>
          <p:cNvSpPr/>
          <p:nvPr/>
        </p:nvSpPr>
        <p:spPr>
          <a:xfrm>
            <a:off x="7388900" y="2585204"/>
            <a:ext cx="6447711" cy="15240"/>
          </a:xfrm>
          <a:prstGeom prst="rect">
            <a:avLst/>
          </a:prstGeom>
          <a:solidFill>
            <a:srgbClr val="4967E9"/>
          </a:solidFill>
          <a:ln/>
        </p:spPr>
      </p:sp>
      <p:sp>
        <p:nvSpPr>
          <p:cNvPr id="9" name="Text 7"/>
          <p:cNvSpPr/>
          <p:nvPr/>
        </p:nvSpPr>
        <p:spPr>
          <a:xfrm>
            <a:off x="7388900" y="2689384"/>
            <a:ext cx="2343031"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Corben" pitchFamily="34" charset="0"/>
                <a:ea typeface="Corben" pitchFamily="34" charset="-122"/>
                <a:cs typeface="Corben" pitchFamily="34" charset="-120"/>
              </a:rPr>
              <a:t>Objective and Methodology</a:t>
            </a:r>
            <a:endParaRPr lang="en-US" sz="1450" dirty="0"/>
          </a:p>
        </p:txBody>
      </p:sp>
      <p:sp>
        <p:nvSpPr>
          <p:cNvPr id="10" name="Text 8"/>
          <p:cNvSpPr/>
          <p:nvPr/>
        </p:nvSpPr>
        <p:spPr>
          <a:xfrm>
            <a:off x="7388900" y="3008114"/>
            <a:ext cx="6447711" cy="707231"/>
          </a:xfrm>
          <a:prstGeom prst="rect">
            <a:avLst/>
          </a:prstGeom>
          <a:noFill/>
          <a:ln/>
        </p:spPr>
        <p:txBody>
          <a:bodyPr wrap="square" lIns="0" tIns="0" rIns="0" bIns="0" rtlCol="0" anchor="t"/>
          <a:lstStyle/>
          <a:p>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Comparative Study of Results</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in a real production environment. Comparison between a treatment group (well construction contracting, intensive use) and a control group (other areas, less frequent use).</a:t>
            </a:r>
            <a:endParaRPr lang="en-US" sz="1150" dirty="0"/>
          </a:p>
        </p:txBody>
      </p:sp>
      <p:sp>
        <p:nvSpPr>
          <p:cNvPr id="11" name="Text 9"/>
          <p:cNvSpPr/>
          <p:nvPr/>
        </p:nvSpPr>
        <p:spPr>
          <a:xfrm>
            <a:off x="793790" y="420897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Corben Light" pitchFamily="34" charset="0"/>
                <a:ea typeface="Corben Light" pitchFamily="34" charset="-122"/>
                <a:cs typeface="Corben Light" pitchFamily="34" charset="-120"/>
              </a:rPr>
              <a:t>03</a:t>
            </a:r>
            <a:endParaRPr lang="en-US" sz="1150" dirty="0"/>
          </a:p>
        </p:txBody>
      </p:sp>
      <p:sp>
        <p:nvSpPr>
          <p:cNvPr id="12" name="Shape 10"/>
          <p:cNvSpPr/>
          <p:nvPr/>
        </p:nvSpPr>
        <p:spPr>
          <a:xfrm>
            <a:off x="793790" y="4444127"/>
            <a:ext cx="6447711" cy="15240"/>
          </a:xfrm>
          <a:prstGeom prst="rect">
            <a:avLst/>
          </a:prstGeom>
          <a:solidFill>
            <a:srgbClr val="4967E9"/>
          </a:solidFill>
          <a:ln/>
        </p:spPr>
      </p:sp>
      <p:sp>
        <p:nvSpPr>
          <p:cNvPr id="13" name="Text 11"/>
          <p:cNvSpPr/>
          <p:nvPr/>
        </p:nvSpPr>
        <p:spPr>
          <a:xfrm>
            <a:off x="793790" y="4548307"/>
            <a:ext cx="2391370"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Corben" pitchFamily="34" charset="0"/>
                <a:ea typeface="Corben" pitchFamily="34" charset="-122"/>
                <a:cs typeface="Corben" pitchFamily="34" charset="-120"/>
              </a:rPr>
              <a:t>Metrics and Data Collection</a:t>
            </a:r>
            <a:endParaRPr lang="en-US" sz="1450" dirty="0"/>
          </a:p>
        </p:txBody>
      </p:sp>
      <p:sp>
        <p:nvSpPr>
          <p:cNvPr id="14" name="Text 12"/>
          <p:cNvSpPr/>
          <p:nvPr/>
        </p:nvSpPr>
        <p:spPr>
          <a:xfrm>
            <a:off x="793790" y="4867037"/>
            <a:ext cx="644771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Time saved in information retrieval</a:t>
            </a:r>
            <a:endParaRPr lang="en-US" sz="1150" dirty="0"/>
          </a:p>
        </p:txBody>
      </p:sp>
      <p:sp>
        <p:nvSpPr>
          <p:cNvPr id="15" name="Text 13"/>
          <p:cNvSpPr/>
          <p:nvPr/>
        </p:nvSpPr>
        <p:spPr>
          <a:xfrm>
            <a:off x="793790" y="5154335"/>
            <a:ext cx="644771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Decision quality (blind evaluation by experts)</a:t>
            </a:r>
            <a:endParaRPr lang="en-US" sz="1150" dirty="0"/>
          </a:p>
        </p:txBody>
      </p:sp>
      <p:sp>
        <p:nvSpPr>
          <p:cNvPr id="16" name="Text 14"/>
          <p:cNvSpPr/>
          <p:nvPr/>
        </p:nvSpPr>
        <p:spPr>
          <a:xfrm>
            <a:off x="793790" y="5441633"/>
            <a:ext cx="644771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Operational safety (compliance and alerts)</a:t>
            </a:r>
            <a:endParaRPr lang="en-US" sz="1150" dirty="0"/>
          </a:p>
        </p:txBody>
      </p:sp>
      <p:sp>
        <p:nvSpPr>
          <p:cNvPr id="17" name="Text 15"/>
          <p:cNvSpPr/>
          <p:nvPr/>
        </p:nvSpPr>
        <p:spPr>
          <a:xfrm>
            <a:off x="793790" y="5728930"/>
            <a:ext cx="644771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Trustworthiness and traceability of responses</a:t>
            </a:r>
            <a:endParaRPr lang="en-US" sz="1150" dirty="0"/>
          </a:p>
        </p:txBody>
      </p:sp>
      <p:sp>
        <p:nvSpPr>
          <p:cNvPr id="18" name="Text 16"/>
          <p:cNvSpPr/>
          <p:nvPr/>
        </p:nvSpPr>
        <p:spPr>
          <a:xfrm>
            <a:off x="793790" y="6053018"/>
            <a:ext cx="6447711"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Data collected via system logs, structured surveys, qualitative interviews, and process indicators.</a:t>
            </a:r>
            <a:endParaRPr lang="en-US" sz="1150" dirty="0"/>
          </a:p>
        </p:txBody>
      </p:sp>
      <p:sp>
        <p:nvSpPr>
          <p:cNvPr id="19" name="Text 17"/>
          <p:cNvSpPr/>
          <p:nvPr/>
        </p:nvSpPr>
        <p:spPr>
          <a:xfrm>
            <a:off x="7388900" y="420897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Corben Light" pitchFamily="34" charset="0"/>
                <a:ea typeface="Corben Light" pitchFamily="34" charset="-122"/>
                <a:cs typeface="Corben Light" pitchFamily="34" charset="-120"/>
              </a:rPr>
              <a:t>04</a:t>
            </a:r>
            <a:endParaRPr lang="en-US" sz="1150" dirty="0"/>
          </a:p>
        </p:txBody>
      </p:sp>
      <p:sp>
        <p:nvSpPr>
          <p:cNvPr id="20" name="Shape 18"/>
          <p:cNvSpPr/>
          <p:nvPr/>
        </p:nvSpPr>
        <p:spPr>
          <a:xfrm>
            <a:off x="7388900" y="4444127"/>
            <a:ext cx="6447711" cy="15240"/>
          </a:xfrm>
          <a:prstGeom prst="rect">
            <a:avLst/>
          </a:prstGeom>
          <a:solidFill>
            <a:srgbClr val="4967E9"/>
          </a:solidFill>
          <a:ln/>
        </p:spPr>
      </p:sp>
      <p:sp>
        <p:nvSpPr>
          <p:cNvPr id="21" name="Text 19"/>
          <p:cNvSpPr/>
          <p:nvPr/>
        </p:nvSpPr>
        <p:spPr>
          <a:xfrm>
            <a:off x="7388900" y="4548307"/>
            <a:ext cx="1997154"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Corben" pitchFamily="34" charset="0"/>
                <a:ea typeface="Corben" pitchFamily="34" charset="-122"/>
                <a:cs typeface="Corben" pitchFamily="34" charset="-120"/>
              </a:rPr>
              <a:t>Importance and Impact</a:t>
            </a:r>
            <a:endParaRPr lang="en-US" sz="1450" dirty="0"/>
          </a:p>
        </p:txBody>
      </p:sp>
      <p:sp>
        <p:nvSpPr>
          <p:cNvPr id="22" name="Text 20"/>
          <p:cNvSpPr/>
          <p:nvPr/>
        </p:nvSpPr>
        <p:spPr>
          <a:xfrm>
            <a:off x="7388900" y="4867037"/>
            <a:ext cx="6447711" cy="707231"/>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Rigorous field evidence allows scaling AI with confidence. Understanding success mechanisms guides platform optimization. Identification of risks allows for the implementation of appropriate safeguards and governance.</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55978"/>
            <a:ext cx="11592163" cy="460772"/>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Project Vitor: Mapping the Irregular Frontier of Autonomous Agents</a:t>
            </a:r>
            <a:endParaRPr lang="en-US" sz="2900" dirty="0"/>
          </a:p>
        </p:txBody>
      </p:sp>
      <p:pic>
        <p:nvPicPr>
          <p:cNvPr id="3" name="Image 0" descr="preencoded.png">    </p:cNvPr>
          <p:cNvPicPr>
            <a:picLocks noChangeAspect="1"/>
          </p:cNvPicPr>
          <p:nvPr/>
        </p:nvPicPr>
        <p:blipFill>
          <a:blip r:embed="rId1"/>
          <a:stretch>
            <a:fillRect/>
          </a:stretch>
        </p:blipFill>
        <p:spPr>
          <a:xfrm>
            <a:off x="793790" y="2003703"/>
            <a:ext cx="3686413" cy="3686413"/>
          </a:xfrm>
          <a:prstGeom prst="rect">
            <a:avLst/>
          </a:prstGeom>
        </p:spPr>
      </p:pic>
      <p:sp>
        <p:nvSpPr>
          <p:cNvPr id="4" name="Text 1"/>
          <p:cNvSpPr/>
          <p:nvPr/>
        </p:nvSpPr>
        <p:spPr>
          <a:xfrm>
            <a:off x="793790" y="5855970"/>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The Jagged Frontier</a:t>
            </a:r>
            <a:endParaRPr lang="en-US" sz="1450" dirty="0"/>
          </a:p>
        </p:txBody>
      </p:sp>
      <p:sp>
        <p:nvSpPr>
          <p:cNvPr id="5" name="Text 2"/>
          <p:cNvSpPr/>
          <p:nvPr/>
        </p:nvSpPr>
        <p:spPr>
          <a:xfrm>
            <a:off x="793790" y="6233755"/>
            <a:ext cx="5671423" cy="707231"/>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Concept by Brynjolfsson and Mollick (BCG/Wharton, 2023): AI performance is </a:t>
            </a:r>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highly irregular</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alternating between peaks of superhuman competence and valleys of unexpected failure.</a:t>
            </a:r>
            <a:endParaRPr lang="en-US" sz="1150" dirty="0"/>
          </a:p>
        </p:txBody>
      </p:sp>
      <p:sp>
        <p:nvSpPr>
          <p:cNvPr id="6" name="Text 3"/>
          <p:cNvSpPr/>
          <p:nvPr/>
        </p:nvSpPr>
        <p:spPr>
          <a:xfrm>
            <a:off x="6832402" y="1985248"/>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Corben" pitchFamily="34" charset="0"/>
                <a:ea typeface="Corben" pitchFamily="34" charset="-122"/>
                <a:cs typeface="Corben" pitchFamily="34" charset="-120"/>
              </a:rPr>
              <a:t>The Challenge</a:t>
            </a:r>
            <a:endParaRPr lang="en-US" sz="1700" dirty="0"/>
          </a:p>
        </p:txBody>
      </p:sp>
      <p:sp>
        <p:nvSpPr>
          <p:cNvPr id="7" name="Text 4"/>
          <p:cNvSpPr/>
          <p:nvPr/>
        </p:nvSpPr>
        <p:spPr>
          <a:xfrm>
            <a:off x="6832402" y="2408992"/>
            <a:ext cx="7011710"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No one has mapped the Jagged Frontier for </a:t>
            </a:r>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autonomous agents</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in high-complexity and high-risk domains. Petrobras needs to know: </a:t>
            </a:r>
            <a:pPr algn="l" indent="0" marL="0">
              <a:lnSpc>
                <a:spcPts val="1850"/>
              </a:lnSpc>
              <a:buNone/>
            </a:pPr>
            <a:r>
              <a:rPr lang="en-US" sz="1150" dirty="0">
                <a:solidFill>
                  <a:srgbClr val="4967E9"/>
                </a:solidFill>
                <a:latin typeface="Nobile" pitchFamily="34" charset="0"/>
                <a:ea typeface="Nobile" pitchFamily="34" charset="-122"/>
                <a:cs typeface="Nobile" pitchFamily="34" charset="-120"/>
              </a:rPr>
              <a:t>which tasks are safe to automate?</a:t>
            </a:r>
            <a:endParaRPr lang="en-US" sz="1150" dirty="0"/>
          </a:p>
        </p:txBody>
      </p:sp>
      <p:sp>
        <p:nvSpPr>
          <p:cNvPr id="8" name="Text 5"/>
          <p:cNvSpPr/>
          <p:nvPr/>
        </p:nvSpPr>
        <p:spPr>
          <a:xfrm>
            <a:off x="6832402" y="3027878"/>
            <a:ext cx="3234214"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Experimental Methodology (4 Phases)</a:t>
            </a:r>
            <a:endParaRPr lang="en-US" sz="1450" dirty="0"/>
          </a:p>
        </p:txBody>
      </p:sp>
      <p:sp>
        <p:nvSpPr>
          <p:cNvPr id="9" name="Text 6"/>
          <p:cNvSpPr/>
          <p:nvPr/>
        </p:nvSpPr>
        <p:spPr>
          <a:xfrm>
            <a:off x="6832402" y="3405664"/>
            <a:ext cx="7011710" cy="235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1"/>
            </a:pPr>
            <a:r>
              <a:rPr lang="en-US" sz="1150" b="1" dirty="0">
                <a:solidFill>
                  <a:srgbClr val="404155"/>
                </a:solidFill>
                <a:latin typeface="Nobile" pitchFamily="34" charset="0"/>
                <a:ea typeface="Nobile" pitchFamily="34" charset="-122"/>
                <a:cs typeface="Nobile" pitchFamily="34" charset="-120"/>
              </a:rPr>
              <a:t>Task Taxonomy:</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50-100 representative tasks classified by type, domain, and complexity</a:t>
            </a:r>
            <a:endParaRPr lang="en-US" sz="1150" dirty="0"/>
          </a:p>
        </p:txBody>
      </p:sp>
      <p:sp>
        <p:nvSpPr>
          <p:cNvPr id="10" name="Text 7"/>
          <p:cNvSpPr/>
          <p:nvPr/>
        </p:nvSpPr>
        <p:spPr>
          <a:xfrm>
            <a:off x="6832402" y="3692962"/>
            <a:ext cx="7011710" cy="471488"/>
          </a:xfrm>
          <a:prstGeom prst="rect">
            <a:avLst/>
          </a:prstGeom>
          <a:noFill/>
          <a:ln/>
        </p:spPr>
        <p:txBody>
          <a:bodyPr wrap="square" lIns="0" tIns="0" rIns="0" bIns="0" rtlCol="0" anchor="t"/>
          <a:lstStyle/>
          <a:p>
            <a:pPr algn="l" marL="342900" indent="-342900">
              <a:lnSpc>
                <a:spcPts val="1850"/>
              </a:lnSpc>
              <a:buSzPct val="100000"/>
              <a:buFont typeface="+mj-lt"/>
              <a:buAutoNum type="arabicPeriod" startAt="2"/>
            </a:pPr>
            <a:r>
              <a:rPr lang="en-US" sz="1150" b="1" dirty="0">
                <a:solidFill>
                  <a:srgbClr val="404155"/>
                </a:solidFill>
                <a:latin typeface="Nobile" pitchFamily="34" charset="0"/>
                <a:ea typeface="Nobile" pitchFamily="34" charset="-122"/>
                <a:cs typeface="Nobile" pitchFamily="34" charset="-120"/>
              </a:rPr>
              <a:t>Experimental Benchmark:</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Sandbox with simulated tools and ground truth validated by specialists</a:t>
            </a:r>
            <a:endParaRPr lang="en-US" sz="1150" dirty="0"/>
          </a:p>
        </p:txBody>
      </p:sp>
      <p:sp>
        <p:nvSpPr>
          <p:cNvPr id="11" name="Text 8"/>
          <p:cNvSpPr/>
          <p:nvPr/>
        </p:nvSpPr>
        <p:spPr>
          <a:xfrm>
            <a:off x="6832402" y="4216003"/>
            <a:ext cx="7011710" cy="471488"/>
          </a:xfrm>
          <a:prstGeom prst="rect">
            <a:avLst/>
          </a:prstGeom>
          <a:noFill/>
          <a:ln/>
        </p:spPr>
        <p:txBody>
          <a:bodyPr wrap="square" lIns="0" tIns="0" rIns="0" bIns="0" rtlCol="0" anchor="t"/>
          <a:lstStyle/>
          <a:p>
            <a:pPr algn="l" marL="342900" indent="-342900">
              <a:lnSpc>
                <a:spcPts val="1850"/>
              </a:lnSpc>
              <a:buSzPct val="100000"/>
              <a:buFont typeface="+mj-lt"/>
              <a:buAutoNum type="arabicPeriod" startAt="3"/>
            </a:pPr>
            <a:r>
              <a:rPr lang="en-US" sz="1150" b="1" dirty="0">
                <a:solidFill>
                  <a:srgbClr val="404155"/>
                </a:solidFill>
                <a:latin typeface="Nobile" pitchFamily="34" charset="0"/>
                <a:ea typeface="Nobile" pitchFamily="34" charset="-122"/>
                <a:cs typeface="Nobile" pitchFamily="34" charset="-120"/>
              </a:rPr>
              <a:t>Execution:</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Testing different architectures (pure LLM, RAG, ReAct) measuring success, quality, efficiency, and robustness</a:t>
            </a:r>
            <a:endParaRPr lang="en-US" sz="1150" dirty="0"/>
          </a:p>
        </p:txBody>
      </p:sp>
      <p:sp>
        <p:nvSpPr>
          <p:cNvPr id="12" name="Text 9"/>
          <p:cNvSpPr/>
          <p:nvPr/>
        </p:nvSpPr>
        <p:spPr>
          <a:xfrm>
            <a:off x="6832402" y="4739045"/>
            <a:ext cx="7011710" cy="471488"/>
          </a:xfrm>
          <a:prstGeom prst="rect">
            <a:avLst/>
          </a:prstGeom>
          <a:noFill/>
          <a:ln/>
        </p:spPr>
        <p:txBody>
          <a:bodyPr wrap="square" lIns="0" tIns="0" rIns="0" bIns="0" rtlCol="0" anchor="t"/>
          <a:lstStyle/>
          <a:p>
            <a:pPr algn="l" marL="342900" indent="-342900">
              <a:lnSpc>
                <a:spcPts val="1850"/>
              </a:lnSpc>
              <a:buSzPct val="100000"/>
              <a:buFont typeface="+mj-lt"/>
              <a:buAutoNum type="arabicPeriod" startAt="4"/>
            </a:pPr>
            <a:r>
              <a:rPr lang="en-US" sz="1150" b="1" dirty="0">
                <a:solidFill>
                  <a:srgbClr val="404155"/>
                </a:solidFill>
                <a:latin typeface="Nobile" pitchFamily="34" charset="0"/>
                <a:ea typeface="Nobile" pitchFamily="34" charset="-122"/>
                <a:cs typeface="Nobile" pitchFamily="34" charset="-120"/>
              </a:rPr>
              <a:t>Analysis:</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Correlation between task characteristics and performance, root-cause analysis of failures</a:t>
            </a:r>
            <a:endParaRPr lang="en-US" sz="1150" dirty="0"/>
          </a:p>
        </p:txBody>
      </p:sp>
      <p:sp>
        <p:nvSpPr>
          <p:cNvPr id="13" name="Text 10"/>
          <p:cNvSpPr/>
          <p:nvPr/>
        </p:nvSpPr>
        <p:spPr>
          <a:xfrm>
            <a:off x="6832402" y="5357932"/>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Expected Outcome</a:t>
            </a:r>
            <a:endParaRPr lang="en-US" sz="1450" dirty="0"/>
          </a:p>
        </p:txBody>
      </p:sp>
      <p:sp>
        <p:nvSpPr>
          <p:cNvPr id="14" name="Text 11"/>
          <p:cNvSpPr/>
          <p:nvPr/>
        </p:nvSpPr>
        <p:spPr>
          <a:xfrm>
            <a:off x="6832402" y="5735717"/>
            <a:ext cx="7011710"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Decision framework for the safe transition from copilots to autonomous agents, identifying which tasks are in the peaks (safe automation) or valleys (necessary supervision) of the Jagged Frontier.</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9353" y="423743"/>
            <a:ext cx="5185053" cy="312896"/>
          </a:xfrm>
          <a:prstGeom prst="rect">
            <a:avLst/>
          </a:prstGeom>
          <a:noFill/>
          <a:ln/>
        </p:spPr>
        <p:txBody>
          <a:bodyPr wrap="none" lIns="0" tIns="0" rIns="0" bIns="0" rtlCol="0" anchor="t"/>
          <a:lstStyle/>
          <a:p>
            <a:pPr algn="l" indent="0" marL="0">
              <a:lnSpc>
                <a:spcPts val="2450"/>
              </a:lnSpc>
              <a:buNone/>
            </a:pPr>
            <a:r>
              <a:rPr lang="en-US" sz="1950" dirty="0">
                <a:solidFill>
                  <a:srgbClr val="1B1B27"/>
                </a:solidFill>
                <a:latin typeface="Corben" pitchFamily="34" charset="0"/>
                <a:ea typeface="Corben" pitchFamily="34" charset="-122"/>
                <a:cs typeface="Corben" pitchFamily="34" charset="-120"/>
              </a:rPr>
              <a:t>Synergy: From Copilot to Autonomous Agent</a:t>
            </a:r>
            <a:endParaRPr lang="en-US" sz="1950" dirty="0"/>
          </a:p>
        </p:txBody>
      </p:sp>
      <p:sp>
        <p:nvSpPr>
          <p:cNvPr id="3" name="Text 1"/>
          <p:cNvSpPr/>
          <p:nvPr/>
        </p:nvSpPr>
        <p:spPr>
          <a:xfrm>
            <a:off x="539353" y="986909"/>
            <a:ext cx="2080498" cy="187762"/>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Claudio Project (Postdoctoral)</a:t>
            </a:r>
            <a:endParaRPr lang="en-US" sz="1150" dirty="0"/>
          </a:p>
        </p:txBody>
      </p:sp>
      <p:sp>
        <p:nvSpPr>
          <p:cNvPr id="4" name="Shape 2"/>
          <p:cNvSpPr/>
          <p:nvPr/>
        </p:nvSpPr>
        <p:spPr>
          <a:xfrm>
            <a:off x="539353" y="1287304"/>
            <a:ext cx="6377702" cy="647581"/>
          </a:xfrm>
          <a:prstGeom prst="roundRect">
            <a:avLst>
              <a:gd name="adj" fmla="val 6497"/>
            </a:avLst>
          </a:prstGeom>
          <a:solidFill>
            <a:srgbClr val="F9F9FF">
              <a:alpha val="95000"/>
            </a:srgbClr>
          </a:solidFill>
          <a:ln w="15240">
            <a:solidFill>
              <a:srgbClr val="B8BFDF"/>
            </a:solidFill>
            <a:prstDash val="solid"/>
          </a:ln>
        </p:spPr>
      </p:sp>
      <p:sp>
        <p:nvSpPr>
          <p:cNvPr id="5" name="Text 3"/>
          <p:cNvSpPr/>
          <p:nvPr/>
        </p:nvSpPr>
        <p:spPr>
          <a:xfrm>
            <a:off x="654725" y="1402675"/>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Focus</a:t>
            </a:r>
            <a:endParaRPr lang="en-US" sz="950" dirty="0"/>
          </a:p>
        </p:txBody>
      </p:sp>
      <p:sp>
        <p:nvSpPr>
          <p:cNvPr id="6" name="Text 4"/>
          <p:cNvSpPr/>
          <p:nvPr/>
        </p:nvSpPr>
        <p:spPr>
          <a:xfrm>
            <a:off x="654725" y="1659374"/>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Value Quantification</a:t>
            </a:r>
            <a:endParaRPr lang="en-US" sz="750" dirty="0"/>
          </a:p>
        </p:txBody>
      </p:sp>
      <p:sp>
        <p:nvSpPr>
          <p:cNvPr id="7" name="Shape 5"/>
          <p:cNvSpPr/>
          <p:nvPr/>
        </p:nvSpPr>
        <p:spPr>
          <a:xfrm>
            <a:off x="539353" y="2035016"/>
            <a:ext cx="6377702" cy="647581"/>
          </a:xfrm>
          <a:prstGeom prst="roundRect">
            <a:avLst>
              <a:gd name="adj" fmla="val 6497"/>
            </a:avLst>
          </a:prstGeom>
          <a:solidFill>
            <a:srgbClr val="F9F9FF">
              <a:alpha val="95000"/>
            </a:srgbClr>
          </a:solidFill>
          <a:ln w="15240">
            <a:solidFill>
              <a:srgbClr val="B8BFDF"/>
            </a:solidFill>
            <a:prstDash val="solid"/>
          </a:ln>
        </p:spPr>
      </p:sp>
      <p:sp>
        <p:nvSpPr>
          <p:cNvPr id="8" name="Text 6"/>
          <p:cNvSpPr/>
          <p:nvPr/>
        </p:nvSpPr>
        <p:spPr>
          <a:xfrm>
            <a:off x="654725" y="2150388"/>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Technology</a:t>
            </a:r>
            <a:endParaRPr lang="en-US" sz="950" dirty="0"/>
          </a:p>
        </p:txBody>
      </p:sp>
      <p:sp>
        <p:nvSpPr>
          <p:cNvPr id="9" name="Text 7"/>
          <p:cNvSpPr/>
          <p:nvPr/>
        </p:nvSpPr>
        <p:spPr>
          <a:xfrm>
            <a:off x="654725" y="2407087"/>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Copilot (Human Assistance)</a:t>
            </a:r>
            <a:endParaRPr lang="en-US" sz="750" dirty="0"/>
          </a:p>
        </p:txBody>
      </p:sp>
      <p:sp>
        <p:nvSpPr>
          <p:cNvPr id="10" name="Shape 8"/>
          <p:cNvSpPr/>
          <p:nvPr/>
        </p:nvSpPr>
        <p:spPr>
          <a:xfrm>
            <a:off x="539353" y="2782729"/>
            <a:ext cx="6377702" cy="647581"/>
          </a:xfrm>
          <a:prstGeom prst="roundRect">
            <a:avLst>
              <a:gd name="adj" fmla="val 6497"/>
            </a:avLst>
          </a:prstGeom>
          <a:solidFill>
            <a:srgbClr val="F9F9FF">
              <a:alpha val="95000"/>
            </a:srgbClr>
          </a:solidFill>
          <a:ln w="15240">
            <a:solidFill>
              <a:srgbClr val="B8BFDF"/>
            </a:solidFill>
            <a:prstDash val="solid"/>
          </a:ln>
        </p:spPr>
      </p:sp>
      <p:sp>
        <p:nvSpPr>
          <p:cNvPr id="11" name="Text 9"/>
          <p:cNvSpPr/>
          <p:nvPr/>
        </p:nvSpPr>
        <p:spPr>
          <a:xfrm>
            <a:off x="654725" y="2898100"/>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Domain</a:t>
            </a:r>
            <a:endParaRPr lang="en-US" sz="950" dirty="0"/>
          </a:p>
        </p:txBody>
      </p:sp>
      <p:sp>
        <p:nvSpPr>
          <p:cNvPr id="12" name="Text 10"/>
          <p:cNvSpPr/>
          <p:nvPr/>
        </p:nvSpPr>
        <p:spPr>
          <a:xfrm>
            <a:off x="654725" y="3154799"/>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Cortex in Production</a:t>
            </a:r>
            <a:endParaRPr lang="en-US" sz="750" dirty="0"/>
          </a:p>
        </p:txBody>
      </p:sp>
      <p:sp>
        <p:nvSpPr>
          <p:cNvPr id="13" name="Shape 11"/>
          <p:cNvSpPr/>
          <p:nvPr/>
        </p:nvSpPr>
        <p:spPr>
          <a:xfrm>
            <a:off x="539353" y="3530441"/>
            <a:ext cx="6377702" cy="647581"/>
          </a:xfrm>
          <a:prstGeom prst="roundRect">
            <a:avLst>
              <a:gd name="adj" fmla="val 6497"/>
            </a:avLst>
          </a:prstGeom>
          <a:solidFill>
            <a:srgbClr val="F9F9FF">
              <a:alpha val="95000"/>
            </a:srgbClr>
          </a:solidFill>
          <a:ln w="15240">
            <a:solidFill>
              <a:srgbClr val="B8BFDF"/>
            </a:solidFill>
            <a:prstDash val="solid"/>
          </a:ln>
        </p:spPr>
      </p:sp>
      <p:sp>
        <p:nvSpPr>
          <p:cNvPr id="14" name="Text 12"/>
          <p:cNvSpPr/>
          <p:nvPr/>
        </p:nvSpPr>
        <p:spPr>
          <a:xfrm>
            <a:off x="654725" y="3645813"/>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Central Question</a:t>
            </a:r>
            <a:endParaRPr lang="en-US" sz="950" dirty="0"/>
          </a:p>
        </p:txBody>
      </p:sp>
      <p:sp>
        <p:nvSpPr>
          <p:cNvPr id="15" name="Text 13"/>
          <p:cNvSpPr/>
          <p:nvPr/>
        </p:nvSpPr>
        <p:spPr>
          <a:xfrm>
            <a:off x="654725" y="3902512"/>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967E9"/>
                </a:solidFill>
                <a:latin typeface="Nobile" pitchFamily="34" charset="0"/>
                <a:ea typeface="Nobile" pitchFamily="34" charset="-122"/>
                <a:cs typeface="Nobile" pitchFamily="34" charset="-120"/>
              </a:rPr>
              <a:t>"What does the Copilot deliver?"</a:t>
            </a:r>
            <a:endParaRPr lang="en-US" sz="750" dirty="0"/>
          </a:p>
        </p:txBody>
      </p:sp>
      <p:sp>
        <p:nvSpPr>
          <p:cNvPr id="16" name="Text 14"/>
          <p:cNvSpPr/>
          <p:nvPr/>
        </p:nvSpPr>
        <p:spPr>
          <a:xfrm>
            <a:off x="539353" y="4290655"/>
            <a:ext cx="1706523" cy="187762"/>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Vitor Project (Doctorate)</a:t>
            </a:r>
            <a:endParaRPr lang="en-US" sz="1150" dirty="0"/>
          </a:p>
        </p:txBody>
      </p:sp>
      <p:sp>
        <p:nvSpPr>
          <p:cNvPr id="17" name="Shape 15"/>
          <p:cNvSpPr/>
          <p:nvPr/>
        </p:nvSpPr>
        <p:spPr>
          <a:xfrm>
            <a:off x="539353" y="4591050"/>
            <a:ext cx="6377702" cy="647581"/>
          </a:xfrm>
          <a:prstGeom prst="roundRect">
            <a:avLst>
              <a:gd name="adj" fmla="val 6497"/>
            </a:avLst>
          </a:prstGeom>
          <a:solidFill>
            <a:srgbClr val="F9F9FF">
              <a:alpha val="95000"/>
            </a:srgbClr>
          </a:solidFill>
          <a:ln w="15240">
            <a:solidFill>
              <a:srgbClr val="B8BFDF"/>
            </a:solidFill>
            <a:prstDash val="solid"/>
          </a:ln>
        </p:spPr>
      </p:sp>
      <p:sp>
        <p:nvSpPr>
          <p:cNvPr id="18" name="Text 16"/>
          <p:cNvSpPr/>
          <p:nvPr/>
        </p:nvSpPr>
        <p:spPr>
          <a:xfrm>
            <a:off x="654725" y="4706422"/>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Focus</a:t>
            </a:r>
            <a:endParaRPr lang="en-US" sz="950" dirty="0"/>
          </a:p>
        </p:txBody>
      </p:sp>
      <p:sp>
        <p:nvSpPr>
          <p:cNvPr id="19" name="Text 17"/>
          <p:cNvSpPr/>
          <p:nvPr/>
        </p:nvSpPr>
        <p:spPr>
          <a:xfrm>
            <a:off x="654725" y="4963120"/>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Capacity Mapping</a:t>
            </a:r>
            <a:endParaRPr lang="en-US" sz="750" dirty="0"/>
          </a:p>
        </p:txBody>
      </p:sp>
      <p:sp>
        <p:nvSpPr>
          <p:cNvPr id="20" name="Shape 18"/>
          <p:cNvSpPr/>
          <p:nvPr/>
        </p:nvSpPr>
        <p:spPr>
          <a:xfrm>
            <a:off x="539353" y="5338763"/>
            <a:ext cx="6377702" cy="647581"/>
          </a:xfrm>
          <a:prstGeom prst="roundRect">
            <a:avLst>
              <a:gd name="adj" fmla="val 6497"/>
            </a:avLst>
          </a:prstGeom>
          <a:solidFill>
            <a:srgbClr val="F9F9FF">
              <a:alpha val="95000"/>
            </a:srgbClr>
          </a:solidFill>
          <a:ln w="15240">
            <a:solidFill>
              <a:srgbClr val="B8BFDF"/>
            </a:solidFill>
            <a:prstDash val="solid"/>
          </a:ln>
        </p:spPr>
      </p:sp>
      <p:sp>
        <p:nvSpPr>
          <p:cNvPr id="21" name="Text 19"/>
          <p:cNvSpPr/>
          <p:nvPr/>
        </p:nvSpPr>
        <p:spPr>
          <a:xfrm>
            <a:off x="654725" y="5454134"/>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Technology</a:t>
            </a:r>
            <a:endParaRPr lang="en-US" sz="950" dirty="0"/>
          </a:p>
        </p:txBody>
      </p:sp>
      <p:sp>
        <p:nvSpPr>
          <p:cNvPr id="22" name="Text 20"/>
          <p:cNvSpPr/>
          <p:nvPr/>
        </p:nvSpPr>
        <p:spPr>
          <a:xfrm>
            <a:off x="654725" y="5710833"/>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Autonomous Agent (Automation)</a:t>
            </a:r>
            <a:endParaRPr lang="en-US" sz="750" dirty="0"/>
          </a:p>
        </p:txBody>
      </p:sp>
      <p:sp>
        <p:nvSpPr>
          <p:cNvPr id="23" name="Shape 21"/>
          <p:cNvSpPr/>
          <p:nvPr/>
        </p:nvSpPr>
        <p:spPr>
          <a:xfrm>
            <a:off x="539353" y="6086475"/>
            <a:ext cx="6377702" cy="647581"/>
          </a:xfrm>
          <a:prstGeom prst="roundRect">
            <a:avLst>
              <a:gd name="adj" fmla="val 6497"/>
            </a:avLst>
          </a:prstGeom>
          <a:solidFill>
            <a:srgbClr val="F9F9FF">
              <a:alpha val="95000"/>
            </a:srgbClr>
          </a:solidFill>
          <a:ln w="15240">
            <a:solidFill>
              <a:srgbClr val="B8BFDF"/>
            </a:solidFill>
            <a:prstDash val="solid"/>
          </a:ln>
        </p:spPr>
      </p:sp>
      <p:sp>
        <p:nvSpPr>
          <p:cNvPr id="24" name="Text 22"/>
          <p:cNvSpPr/>
          <p:nvPr/>
        </p:nvSpPr>
        <p:spPr>
          <a:xfrm>
            <a:off x="654725" y="6201847"/>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Domain</a:t>
            </a:r>
            <a:endParaRPr lang="en-US" sz="950" dirty="0"/>
          </a:p>
        </p:txBody>
      </p:sp>
      <p:sp>
        <p:nvSpPr>
          <p:cNvPr id="25" name="Text 23"/>
          <p:cNvSpPr/>
          <p:nvPr/>
        </p:nvSpPr>
        <p:spPr>
          <a:xfrm>
            <a:off x="654725" y="6458545"/>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Experimental Benchmark (Sandbox)</a:t>
            </a:r>
            <a:endParaRPr lang="en-US" sz="750" dirty="0"/>
          </a:p>
        </p:txBody>
      </p:sp>
      <p:sp>
        <p:nvSpPr>
          <p:cNvPr id="26" name="Shape 24"/>
          <p:cNvSpPr/>
          <p:nvPr/>
        </p:nvSpPr>
        <p:spPr>
          <a:xfrm>
            <a:off x="539353" y="6834188"/>
            <a:ext cx="6377702" cy="647581"/>
          </a:xfrm>
          <a:prstGeom prst="roundRect">
            <a:avLst>
              <a:gd name="adj" fmla="val 6497"/>
            </a:avLst>
          </a:prstGeom>
          <a:solidFill>
            <a:srgbClr val="F9F9FF">
              <a:alpha val="95000"/>
            </a:srgbClr>
          </a:solidFill>
          <a:ln w="15240">
            <a:solidFill>
              <a:srgbClr val="B8BFDF"/>
            </a:solidFill>
            <a:prstDash val="solid"/>
          </a:ln>
        </p:spPr>
      </p:sp>
      <p:sp>
        <p:nvSpPr>
          <p:cNvPr id="27" name="Text 25"/>
          <p:cNvSpPr/>
          <p:nvPr/>
        </p:nvSpPr>
        <p:spPr>
          <a:xfrm>
            <a:off x="654725" y="6949559"/>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Central Question</a:t>
            </a:r>
            <a:endParaRPr lang="en-US" sz="950" dirty="0"/>
          </a:p>
        </p:txBody>
      </p:sp>
      <p:sp>
        <p:nvSpPr>
          <p:cNvPr id="28" name="Text 26"/>
          <p:cNvSpPr/>
          <p:nvPr/>
        </p:nvSpPr>
        <p:spPr>
          <a:xfrm>
            <a:off x="654725" y="7206258"/>
            <a:ext cx="6146959" cy="160139"/>
          </a:xfrm>
          <a:prstGeom prst="rect">
            <a:avLst/>
          </a:prstGeom>
          <a:noFill/>
          <a:ln/>
        </p:spPr>
        <p:txBody>
          <a:bodyPr wrap="none" lIns="0" tIns="0" rIns="0" bIns="0" rtlCol="0" anchor="t"/>
          <a:lstStyle/>
          <a:p>
            <a:pPr algn="l" indent="0" marL="0">
              <a:lnSpc>
                <a:spcPts val="1250"/>
              </a:lnSpc>
              <a:buNone/>
            </a:pPr>
            <a:r>
              <a:rPr lang="en-US" sz="750" dirty="0">
                <a:solidFill>
                  <a:srgbClr val="4967E9"/>
                </a:solidFill>
                <a:latin typeface="Nobile" pitchFamily="34" charset="0"/>
                <a:ea typeface="Nobile" pitchFamily="34" charset="-122"/>
                <a:cs typeface="Nobile" pitchFamily="34" charset="-120"/>
              </a:rPr>
              <a:t>"Where does the Agent fail?"</a:t>
            </a:r>
            <a:endParaRPr lang="en-US" sz="750" dirty="0"/>
          </a:p>
        </p:txBody>
      </p:sp>
      <p:sp>
        <p:nvSpPr>
          <p:cNvPr id="29" name="Text 27"/>
          <p:cNvSpPr/>
          <p:nvPr/>
        </p:nvSpPr>
        <p:spPr>
          <a:xfrm>
            <a:off x="7168991" y="986909"/>
            <a:ext cx="1899761" cy="187762"/>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Strategic Complementarity</a:t>
            </a:r>
            <a:endParaRPr lang="en-US" sz="1150" dirty="0"/>
          </a:p>
        </p:txBody>
      </p:sp>
      <p:pic>
        <p:nvPicPr>
          <p:cNvPr id="30" name="Image 0" descr="preencoded.png">    </p:cNvPr>
          <p:cNvPicPr>
            <a:picLocks noChangeAspect="1"/>
          </p:cNvPicPr>
          <p:nvPr/>
        </p:nvPicPr>
        <p:blipFill>
          <a:blip r:embed="rId1"/>
          <a:stretch>
            <a:fillRect/>
          </a:stretch>
        </p:blipFill>
        <p:spPr>
          <a:xfrm>
            <a:off x="7168991" y="1287304"/>
            <a:ext cx="4504134" cy="4504134"/>
          </a:xfrm>
          <a:prstGeom prst="rect">
            <a:avLst/>
          </a:prstGeom>
        </p:spPr>
      </p:pic>
      <p:pic>
        <p:nvPicPr>
          <p:cNvPr id="31" name="Image 1" descr="preencoded.png">    </p:cNvPr>
          <p:cNvPicPr>
            <a:picLocks noChangeAspect="1"/>
          </p:cNvPicPr>
          <p:nvPr/>
        </p:nvPicPr>
        <p:blipFill>
          <a:blip r:embed="rId2"/>
          <a:stretch>
            <a:fillRect/>
          </a:stretch>
        </p:blipFill>
        <p:spPr>
          <a:xfrm>
            <a:off x="7168991" y="5904071"/>
            <a:ext cx="500777" cy="617101"/>
          </a:xfrm>
          <a:prstGeom prst="rect">
            <a:avLst/>
          </a:prstGeom>
        </p:spPr>
      </p:pic>
      <p:sp>
        <p:nvSpPr>
          <p:cNvPr id="32" name="Text 28"/>
          <p:cNvSpPr/>
          <p:nvPr/>
        </p:nvSpPr>
        <p:spPr>
          <a:xfrm>
            <a:off x="7769900" y="6004203"/>
            <a:ext cx="1809750"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Claudio validates current value</a:t>
            </a:r>
            <a:endParaRPr lang="en-US" sz="950" dirty="0"/>
          </a:p>
        </p:txBody>
      </p:sp>
      <p:sp>
        <p:nvSpPr>
          <p:cNvPr id="33" name="Text 29"/>
          <p:cNvSpPr/>
          <p:nvPr/>
        </p:nvSpPr>
        <p:spPr>
          <a:xfrm>
            <a:off x="7769900" y="6260902"/>
            <a:ext cx="6328648"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Rigorous field evidence demonstrates that Cortex works in production, identifying success mechanisms</a:t>
            </a:r>
            <a:endParaRPr lang="en-US" sz="750" dirty="0"/>
          </a:p>
        </p:txBody>
      </p:sp>
      <p:pic>
        <p:nvPicPr>
          <p:cNvPr id="34" name="Image 2" descr="preencoded.png">    </p:cNvPr>
          <p:cNvPicPr>
            <a:picLocks noChangeAspect="1"/>
          </p:cNvPicPr>
          <p:nvPr/>
        </p:nvPicPr>
        <p:blipFill>
          <a:blip r:embed="rId3"/>
          <a:stretch>
            <a:fillRect/>
          </a:stretch>
        </p:blipFill>
        <p:spPr>
          <a:xfrm>
            <a:off x="7168991" y="6521172"/>
            <a:ext cx="500777" cy="617101"/>
          </a:xfrm>
          <a:prstGeom prst="rect">
            <a:avLst/>
          </a:prstGeom>
        </p:spPr>
      </p:pic>
      <p:sp>
        <p:nvSpPr>
          <p:cNvPr id="35" name="Text 30"/>
          <p:cNvSpPr/>
          <p:nvPr/>
        </p:nvSpPr>
        <p:spPr>
          <a:xfrm>
            <a:off x="7769900" y="6621304"/>
            <a:ext cx="1657112"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Vitor defines the future limit</a:t>
            </a:r>
            <a:endParaRPr lang="en-US" sz="950" dirty="0"/>
          </a:p>
        </p:txBody>
      </p:sp>
      <p:sp>
        <p:nvSpPr>
          <p:cNvPr id="36" name="Text 31"/>
          <p:cNvSpPr/>
          <p:nvPr/>
        </p:nvSpPr>
        <p:spPr>
          <a:xfrm>
            <a:off x="7769900" y="6878003"/>
            <a:ext cx="6328648"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Jagged Frontier mapping identifies where agents fail and enables safe transition to automation</a:t>
            </a:r>
            <a:endParaRPr lang="en-US" sz="750" dirty="0"/>
          </a:p>
        </p:txBody>
      </p:sp>
      <p:pic>
        <p:nvPicPr>
          <p:cNvPr id="37" name="Image 3" descr="preencoded.png">    </p:cNvPr>
          <p:cNvPicPr>
            <a:picLocks noChangeAspect="1"/>
          </p:cNvPicPr>
          <p:nvPr/>
        </p:nvPicPr>
        <p:blipFill>
          <a:blip r:embed="rId4"/>
          <a:stretch>
            <a:fillRect/>
          </a:stretch>
        </p:blipFill>
        <p:spPr>
          <a:xfrm>
            <a:off x="7168991" y="7138273"/>
            <a:ext cx="500777" cy="617101"/>
          </a:xfrm>
          <a:prstGeom prst="rect">
            <a:avLst/>
          </a:prstGeom>
        </p:spPr>
      </p:pic>
      <p:sp>
        <p:nvSpPr>
          <p:cNvPr id="38" name="Text 32"/>
          <p:cNvSpPr/>
          <p:nvPr/>
        </p:nvSpPr>
        <p:spPr>
          <a:xfrm>
            <a:off x="7769900" y="7238405"/>
            <a:ext cx="1252061" cy="156567"/>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Both focus on safety</a:t>
            </a:r>
            <a:endParaRPr lang="en-US" sz="950" dirty="0"/>
          </a:p>
        </p:txBody>
      </p:sp>
      <p:sp>
        <p:nvSpPr>
          <p:cNvPr id="39" name="Text 33"/>
          <p:cNvSpPr/>
          <p:nvPr/>
        </p:nvSpPr>
        <p:spPr>
          <a:xfrm>
            <a:off x="7769900" y="7495103"/>
            <a:ext cx="6328648" cy="160139"/>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LLM/RAG in Well Engineering with operational safety as a central concern</a:t>
            </a:r>
            <a:endParaRPr lang="en-US" sz="750" dirty="0"/>
          </a:p>
        </p:txBody>
      </p:sp>
      <p:sp>
        <p:nvSpPr>
          <p:cNvPr id="40" name="Shape 34"/>
          <p:cNvSpPr/>
          <p:nvPr/>
        </p:nvSpPr>
        <p:spPr>
          <a:xfrm>
            <a:off x="7168991" y="7868007"/>
            <a:ext cx="6929557" cy="585549"/>
          </a:xfrm>
          <a:prstGeom prst="roundRect">
            <a:avLst>
              <a:gd name="adj" fmla="val 7185"/>
            </a:avLst>
          </a:prstGeom>
          <a:solidFill>
            <a:srgbClr val="BBC6F7"/>
          </a:solidFill>
          <a:ln/>
        </p:spPr>
      </p:sp>
      <p:pic>
        <p:nvPicPr>
          <p:cNvPr id="41" name="Image 4" descr="preencoded.png">    </p:cNvPr>
          <p:cNvPicPr>
            <a:picLocks noChangeAspect="1"/>
          </p:cNvPicPr>
          <p:nvPr/>
        </p:nvPicPr>
        <p:blipFill>
          <a:blip r:embed="rId5"/>
          <a:stretch>
            <a:fillRect/>
          </a:stretch>
        </p:blipFill>
        <p:spPr>
          <a:xfrm>
            <a:off x="7269123" y="8012192"/>
            <a:ext cx="125135" cy="100132"/>
          </a:xfrm>
          <a:prstGeom prst="rect">
            <a:avLst/>
          </a:prstGeom>
        </p:spPr>
      </p:pic>
      <p:sp>
        <p:nvSpPr>
          <p:cNvPr id="42" name="Text 35"/>
          <p:cNvSpPr/>
          <p:nvPr/>
        </p:nvSpPr>
        <p:spPr>
          <a:xfrm>
            <a:off x="7494389" y="7993142"/>
            <a:ext cx="6504027" cy="320278"/>
          </a:xfrm>
          <a:prstGeom prst="rect">
            <a:avLst/>
          </a:prstGeom>
          <a:noFill/>
          <a:ln/>
        </p:spPr>
        <p:txBody>
          <a:bodyPr wrap="square" lIns="0" tIns="0" rIns="0" bIns="0" rtlCol="0" anchor="t"/>
          <a:lstStyle/>
          <a:p>
            <a:pPr algn="l" indent="0" marL="0">
              <a:lnSpc>
                <a:spcPts val="1250"/>
              </a:lnSpc>
              <a:buNone/>
            </a:pPr>
            <a:r>
              <a:rPr lang="en-US" sz="750" b="1" dirty="0">
                <a:solidFill>
                  <a:srgbClr val="000000"/>
                </a:solidFill>
                <a:latin typeface="Nobile" pitchFamily="34" charset="0"/>
                <a:ea typeface="Nobile" pitchFamily="34" charset="-122"/>
                <a:cs typeface="Nobile" pitchFamily="34" charset="-120"/>
              </a:rPr>
              <a:t>Integrated Narrative:</a:t>
            </a:r>
            <a:pPr algn="l" indent="0" marL="0">
              <a:lnSpc>
                <a:spcPts val="1250"/>
              </a:lnSpc>
              <a:buNone/>
            </a:pPr>
            <a:r>
              <a:rPr lang="en-US" sz="750" dirty="0">
                <a:solidFill>
                  <a:srgbClr val="000000"/>
                </a:solidFill>
                <a:latin typeface="Nobile" pitchFamily="34" charset="0"/>
                <a:ea typeface="Nobile" pitchFamily="34" charset="-122"/>
                <a:cs typeface="Nobile" pitchFamily="34" charset="-120"/>
              </a:rPr>
              <a:t> Today, Cortex amplifies expertise (copilot). Tomorrow, safe automation of specific tasks (agent). A clear trajectory with scientific evidence at each step.</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7091" y="421958"/>
            <a:ext cx="5767268" cy="311706"/>
          </a:xfrm>
          <a:prstGeom prst="rect">
            <a:avLst/>
          </a:prstGeom>
          <a:noFill/>
          <a:ln/>
        </p:spPr>
        <p:txBody>
          <a:bodyPr wrap="none" lIns="0" tIns="0" rIns="0" bIns="0" rtlCol="0" anchor="t"/>
          <a:lstStyle/>
          <a:p>
            <a:pPr algn="l" indent="0" marL="0">
              <a:lnSpc>
                <a:spcPts val="2450"/>
              </a:lnSpc>
              <a:buNone/>
            </a:pPr>
            <a:r>
              <a:rPr lang="en-US" sz="1950" dirty="0">
                <a:solidFill>
                  <a:srgbClr val="1B1B27"/>
                </a:solidFill>
                <a:latin typeface="Corben" pitchFamily="34" charset="0"/>
                <a:ea typeface="Corben" pitchFamily="34" charset="-122"/>
                <a:cs typeface="Corben" pitchFamily="34" charset="-120"/>
              </a:rPr>
              <a:t>Collaboration Proposal: Leveraging UiS Expertise</a:t>
            </a:r>
            <a:endParaRPr lang="en-US" sz="1950" dirty="0"/>
          </a:p>
        </p:txBody>
      </p:sp>
      <p:sp>
        <p:nvSpPr>
          <p:cNvPr id="3" name="Text 1"/>
          <p:cNvSpPr/>
          <p:nvPr/>
        </p:nvSpPr>
        <p:spPr>
          <a:xfrm>
            <a:off x="537091" y="982861"/>
            <a:ext cx="1740456" cy="187047"/>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How UiS Can Contribute</a:t>
            </a:r>
            <a:endParaRPr lang="en-US" sz="1150" dirty="0"/>
          </a:p>
        </p:txBody>
      </p:sp>
      <p:sp>
        <p:nvSpPr>
          <p:cNvPr id="4" name="Shape 2"/>
          <p:cNvSpPr/>
          <p:nvPr/>
        </p:nvSpPr>
        <p:spPr>
          <a:xfrm>
            <a:off x="537091" y="1282065"/>
            <a:ext cx="6656427" cy="1028343"/>
          </a:xfrm>
          <a:prstGeom prst="roundRect">
            <a:avLst>
              <a:gd name="adj" fmla="val 4074"/>
            </a:avLst>
          </a:prstGeom>
          <a:solidFill>
            <a:srgbClr val="D2D9F9"/>
          </a:solidFill>
          <a:ln w="7620">
            <a:solidFill>
              <a:srgbClr val="B8BFDF"/>
            </a:solidFill>
            <a:prstDash val="solid"/>
          </a:ln>
        </p:spPr>
      </p:sp>
      <p:sp>
        <p:nvSpPr>
          <p:cNvPr id="5" name="Shape 3"/>
          <p:cNvSpPr/>
          <p:nvPr/>
        </p:nvSpPr>
        <p:spPr>
          <a:xfrm>
            <a:off x="644366" y="1389340"/>
            <a:ext cx="299204" cy="299204"/>
          </a:xfrm>
          <a:prstGeom prst="roundRect">
            <a:avLst>
              <a:gd name="adj" fmla="val 30558033"/>
            </a:avLst>
          </a:prstGeom>
          <a:solidFill>
            <a:srgbClr val="4967E9"/>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6638" y="1471612"/>
            <a:ext cx="134660" cy="134660"/>
          </a:xfrm>
          <a:prstGeom prst="rect">
            <a:avLst/>
          </a:prstGeom>
        </p:spPr>
      </p:pic>
      <p:sp>
        <p:nvSpPr>
          <p:cNvPr id="7" name="Text 4"/>
          <p:cNvSpPr/>
          <p:nvPr/>
        </p:nvSpPr>
        <p:spPr>
          <a:xfrm>
            <a:off x="644366" y="1788200"/>
            <a:ext cx="1246823" cy="155734"/>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Domain Validation</a:t>
            </a:r>
            <a:endParaRPr lang="en-US" sz="950" dirty="0"/>
          </a:p>
        </p:txBody>
      </p:sp>
      <p:sp>
        <p:nvSpPr>
          <p:cNvPr id="8" name="Text 5"/>
          <p:cNvSpPr/>
          <p:nvPr/>
        </p:nvSpPr>
        <p:spPr>
          <a:xfrm>
            <a:off x="644366" y="2043589"/>
            <a:ext cx="6441877" cy="159544"/>
          </a:xfrm>
          <a:prstGeom prst="rect">
            <a:avLst/>
          </a:prstGeom>
          <a:noFill/>
          <a:ln/>
        </p:spPr>
        <p:txBody>
          <a:bodyPr wrap="non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Well Engineering expertise to validate Vitor's Task Taxonomy: representative tasks, complete categories, adequate success criteria.</a:t>
            </a:r>
            <a:endParaRPr lang="en-US" sz="750" dirty="0"/>
          </a:p>
        </p:txBody>
      </p:sp>
      <p:sp>
        <p:nvSpPr>
          <p:cNvPr id="9" name="Shape 6"/>
          <p:cNvSpPr/>
          <p:nvPr/>
        </p:nvSpPr>
        <p:spPr>
          <a:xfrm>
            <a:off x="537091" y="2410063"/>
            <a:ext cx="6656427" cy="1187887"/>
          </a:xfrm>
          <a:prstGeom prst="roundRect">
            <a:avLst>
              <a:gd name="adj" fmla="val 3527"/>
            </a:avLst>
          </a:prstGeom>
          <a:solidFill>
            <a:srgbClr val="D2D9F9"/>
          </a:solidFill>
          <a:ln w="7620">
            <a:solidFill>
              <a:srgbClr val="B8BFDF"/>
            </a:solidFill>
            <a:prstDash val="solid"/>
          </a:ln>
        </p:spPr>
      </p:sp>
      <p:sp>
        <p:nvSpPr>
          <p:cNvPr id="10" name="Shape 7"/>
          <p:cNvSpPr/>
          <p:nvPr/>
        </p:nvSpPr>
        <p:spPr>
          <a:xfrm>
            <a:off x="644366" y="2517338"/>
            <a:ext cx="299204" cy="299204"/>
          </a:xfrm>
          <a:prstGeom prst="roundRect">
            <a:avLst>
              <a:gd name="adj" fmla="val 30558033"/>
            </a:avLst>
          </a:prstGeom>
          <a:solidFill>
            <a:srgbClr val="4967E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638" y="2599611"/>
            <a:ext cx="134660" cy="134660"/>
          </a:xfrm>
          <a:prstGeom prst="rect">
            <a:avLst/>
          </a:prstGeom>
        </p:spPr>
      </p:pic>
      <p:sp>
        <p:nvSpPr>
          <p:cNvPr id="12" name="Text 8"/>
          <p:cNvSpPr/>
          <p:nvPr/>
        </p:nvSpPr>
        <p:spPr>
          <a:xfrm>
            <a:off x="644366" y="2916198"/>
            <a:ext cx="1462088" cy="155734"/>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Access to Data and Cases</a:t>
            </a:r>
            <a:endParaRPr lang="en-US" sz="950" dirty="0"/>
          </a:p>
        </p:txBody>
      </p:sp>
      <p:sp>
        <p:nvSpPr>
          <p:cNvPr id="13" name="Text 9"/>
          <p:cNvSpPr/>
          <p:nvPr/>
        </p:nvSpPr>
        <p:spPr>
          <a:xfrm>
            <a:off x="644366" y="3171587"/>
            <a:ext cx="6441877" cy="319088"/>
          </a:xfrm>
          <a:prstGeom prst="rect">
            <a:avLst/>
          </a:prstGeom>
          <a:noFill/>
          <a:ln/>
        </p:spPr>
        <p:txBody>
          <a:bodyPr wrap="squar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O&amp;G operations data from Norway (Equinor, other operators) allow expanding scope and comparing Brazil vs. Norway contexts, increasing results generalization.</a:t>
            </a:r>
            <a:endParaRPr lang="en-US" sz="750" dirty="0"/>
          </a:p>
        </p:txBody>
      </p:sp>
      <p:sp>
        <p:nvSpPr>
          <p:cNvPr id="14" name="Shape 10"/>
          <p:cNvSpPr/>
          <p:nvPr/>
        </p:nvSpPr>
        <p:spPr>
          <a:xfrm>
            <a:off x="537091" y="3697605"/>
            <a:ext cx="6656427" cy="1187887"/>
          </a:xfrm>
          <a:prstGeom prst="roundRect">
            <a:avLst>
              <a:gd name="adj" fmla="val 3527"/>
            </a:avLst>
          </a:prstGeom>
          <a:solidFill>
            <a:srgbClr val="D2D9F9"/>
          </a:solidFill>
          <a:ln w="7620">
            <a:solidFill>
              <a:srgbClr val="B8BFDF"/>
            </a:solidFill>
            <a:prstDash val="solid"/>
          </a:ln>
        </p:spPr>
      </p:sp>
      <p:sp>
        <p:nvSpPr>
          <p:cNvPr id="15" name="Shape 11"/>
          <p:cNvSpPr/>
          <p:nvPr/>
        </p:nvSpPr>
        <p:spPr>
          <a:xfrm>
            <a:off x="644366" y="3804880"/>
            <a:ext cx="299204" cy="299204"/>
          </a:xfrm>
          <a:prstGeom prst="roundRect">
            <a:avLst>
              <a:gd name="adj" fmla="val 30558033"/>
            </a:avLst>
          </a:prstGeom>
          <a:solidFill>
            <a:srgbClr val="4967E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638" y="3887153"/>
            <a:ext cx="134660" cy="134660"/>
          </a:xfrm>
          <a:prstGeom prst="rect">
            <a:avLst/>
          </a:prstGeom>
        </p:spPr>
      </p:pic>
      <p:sp>
        <p:nvSpPr>
          <p:cNvPr id="17" name="Text 12"/>
          <p:cNvSpPr/>
          <p:nvPr/>
        </p:nvSpPr>
        <p:spPr>
          <a:xfrm>
            <a:off x="644366" y="4203740"/>
            <a:ext cx="1358860" cy="155734"/>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Methodological Review</a:t>
            </a:r>
            <a:endParaRPr lang="en-US" sz="950" dirty="0"/>
          </a:p>
        </p:txBody>
      </p:sp>
      <p:sp>
        <p:nvSpPr>
          <p:cNvPr id="18" name="Text 13"/>
          <p:cNvSpPr/>
          <p:nvPr/>
        </p:nvSpPr>
        <p:spPr>
          <a:xfrm>
            <a:off x="644366" y="4459129"/>
            <a:ext cx="6441877" cy="319088"/>
          </a:xfrm>
          <a:prstGeom prst="rect">
            <a:avLst/>
          </a:prstGeom>
          <a:noFill/>
          <a:ln/>
        </p:spPr>
        <p:txBody>
          <a:bodyPr wrap="squar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Blind experts to evaluate agent responses (ground truth). Experimental methodology review ensuring alignment with best scientific standards.</a:t>
            </a:r>
            <a:endParaRPr lang="en-US" sz="750" dirty="0"/>
          </a:p>
        </p:txBody>
      </p:sp>
      <p:sp>
        <p:nvSpPr>
          <p:cNvPr id="19" name="Shape 14"/>
          <p:cNvSpPr/>
          <p:nvPr/>
        </p:nvSpPr>
        <p:spPr>
          <a:xfrm>
            <a:off x="537091" y="4985147"/>
            <a:ext cx="6656427" cy="1187887"/>
          </a:xfrm>
          <a:prstGeom prst="roundRect">
            <a:avLst>
              <a:gd name="adj" fmla="val 3527"/>
            </a:avLst>
          </a:prstGeom>
          <a:solidFill>
            <a:srgbClr val="D2D9F9"/>
          </a:solidFill>
          <a:ln w="7620">
            <a:solidFill>
              <a:srgbClr val="B8BFDF"/>
            </a:solidFill>
            <a:prstDash val="solid"/>
          </a:ln>
        </p:spPr>
      </p:sp>
      <p:sp>
        <p:nvSpPr>
          <p:cNvPr id="20" name="Shape 15"/>
          <p:cNvSpPr/>
          <p:nvPr/>
        </p:nvSpPr>
        <p:spPr>
          <a:xfrm>
            <a:off x="644366" y="5092422"/>
            <a:ext cx="299204" cy="299204"/>
          </a:xfrm>
          <a:prstGeom prst="roundRect">
            <a:avLst>
              <a:gd name="adj" fmla="val 30558033"/>
            </a:avLst>
          </a:prstGeom>
          <a:solidFill>
            <a:srgbClr val="4967E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638" y="5174694"/>
            <a:ext cx="134660" cy="134660"/>
          </a:xfrm>
          <a:prstGeom prst="rect">
            <a:avLst/>
          </a:prstGeom>
        </p:spPr>
      </p:pic>
      <p:sp>
        <p:nvSpPr>
          <p:cNvPr id="22" name="Text 16"/>
          <p:cNvSpPr/>
          <p:nvPr/>
        </p:nvSpPr>
        <p:spPr>
          <a:xfrm>
            <a:off x="644366" y="5491282"/>
            <a:ext cx="1246823" cy="155734"/>
          </a:xfrm>
          <a:prstGeom prst="rect">
            <a:avLst/>
          </a:prstGeom>
          <a:noFill/>
          <a:ln/>
        </p:spPr>
        <p:txBody>
          <a:bodyPr wrap="none" lIns="0" tIns="0" rIns="0" bIns="0" rtlCol="0" anchor="t"/>
          <a:lstStyle/>
          <a:p>
            <a:pPr algn="l" indent="0" marL="0">
              <a:lnSpc>
                <a:spcPts val="1200"/>
              </a:lnSpc>
              <a:buNone/>
            </a:pPr>
            <a:r>
              <a:rPr lang="en-US" sz="950" dirty="0">
                <a:solidFill>
                  <a:srgbClr val="404155"/>
                </a:solidFill>
                <a:latin typeface="Corben" pitchFamily="34" charset="0"/>
                <a:ea typeface="Corben" pitchFamily="34" charset="-122"/>
                <a:cs typeface="Corben" pitchFamily="34" charset="-120"/>
              </a:rPr>
              <a:t>Joint Publications</a:t>
            </a:r>
            <a:endParaRPr lang="en-US" sz="950" dirty="0"/>
          </a:p>
        </p:txBody>
      </p:sp>
      <p:sp>
        <p:nvSpPr>
          <p:cNvPr id="23" name="Text 17"/>
          <p:cNvSpPr/>
          <p:nvPr/>
        </p:nvSpPr>
        <p:spPr>
          <a:xfrm>
            <a:off x="644366" y="5746671"/>
            <a:ext cx="6441877" cy="319088"/>
          </a:xfrm>
          <a:prstGeom prst="rect">
            <a:avLst/>
          </a:prstGeom>
          <a:noFill/>
          <a:ln/>
        </p:spPr>
        <p:txBody>
          <a:bodyPr wrap="square" lIns="0" tIns="0" rIns="0" bIns="0" rtlCol="0" anchor="t"/>
          <a:lstStyle/>
          <a:p>
            <a:pPr algn="l" indent="0" marL="0">
              <a:lnSpc>
                <a:spcPts val="1250"/>
              </a:lnSpc>
              <a:buNone/>
            </a:pPr>
            <a:r>
              <a:rPr lang="en-US" sz="750" dirty="0">
                <a:solidFill>
                  <a:srgbClr val="404155"/>
                </a:solidFill>
                <a:latin typeface="Nobile" pitchFamily="34" charset="0"/>
                <a:ea typeface="Nobile" pitchFamily="34" charset="-122"/>
                <a:cs typeface="Nobile" pitchFamily="34" charset="-120"/>
              </a:rPr>
              <a:t>Co-authorship in high-impact journals and conferences (NeurIPS, ICML, IEEE, OTC, SPE). Petrobras-UiS publications gain greater credibility and visibility.</a:t>
            </a:r>
            <a:endParaRPr lang="en-US" sz="750" dirty="0"/>
          </a:p>
        </p:txBody>
      </p:sp>
      <p:sp>
        <p:nvSpPr>
          <p:cNvPr id="24" name="Text 18"/>
          <p:cNvSpPr/>
          <p:nvPr/>
        </p:nvSpPr>
        <p:spPr>
          <a:xfrm>
            <a:off x="7444502" y="982861"/>
            <a:ext cx="1496258" cy="187047"/>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Mutual Benefits</a:t>
            </a:r>
            <a:endParaRPr lang="en-US" sz="1150" dirty="0"/>
          </a:p>
        </p:txBody>
      </p:sp>
      <p:pic>
        <p:nvPicPr>
          <p:cNvPr id="25" name="Image 4" descr="preencoded.png">    </p:cNvPr>
          <p:cNvPicPr>
            <a:picLocks noChangeAspect="1"/>
          </p:cNvPicPr>
          <p:nvPr/>
        </p:nvPicPr>
        <p:blipFill>
          <a:blip r:embed="rId9"/>
          <a:stretch>
            <a:fillRect/>
          </a:stretch>
        </p:blipFill>
        <p:spPr>
          <a:xfrm>
            <a:off x="7444502" y="1282065"/>
            <a:ext cx="4326612" cy="4326612"/>
          </a:xfrm>
          <a:prstGeom prst="rect">
            <a:avLst/>
          </a:prstGeom>
        </p:spPr>
      </p:pic>
      <p:sp>
        <p:nvSpPr>
          <p:cNvPr id="26" name="Text 19"/>
          <p:cNvSpPr/>
          <p:nvPr/>
        </p:nvSpPr>
        <p:spPr>
          <a:xfrm>
            <a:off x="7444502" y="5720834"/>
            <a:ext cx="1246823" cy="155734"/>
          </a:xfrm>
          <a:prstGeom prst="rect">
            <a:avLst/>
          </a:prstGeom>
          <a:noFill/>
          <a:ln/>
        </p:spPr>
        <p:txBody>
          <a:bodyPr wrap="none" lIns="0" tIns="0" rIns="0" bIns="0" rtlCol="0" anchor="t"/>
          <a:lstStyle/>
          <a:p>
            <a:pPr algn="l" indent="0" marL="0">
              <a:lnSpc>
                <a:spcPts val="1200"/>
              </a:lnSpc>
              <a:buNone/>
            </a:pPr>
            <a:r>
              <a:rPr lang="en-US" sz="950" dirty="0">
                <a:solidFill>
                  <a:srgbClr val="1B1B27"/>
                </a:solidFill>
                <a:latin typeface="Corben" pitchFamily="34" charset="0"/>
                <a:ea typeface="Corben" pitchFamily="34" charset="-122"/>
                <a:cs typeface="Corben" pitchFamily="34" charset="-120"/>
              </a:rPr>
              <a:t>For Petrobras</a:t>
            </a:r>
            <a:endParaRPr lang="en-US" sz="950" dirty="0"/>
          </a:p>
        </p:txBody>
      </p:sp>
      <p:sp>
        <p:nvSpPr>
          <p:cNvPr id="27" name="Text 20"/>
          <p:cNvSpPr/>
          <p:nvPr/>
        </p:nvSpPr>
        <p:spPr>
          <a:xfrm>
            <a:off x="7444502" y="5976223"/>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Rigorous academic validation of projects</a:t>
            </a:r>
            <a:endParaRPr lang="en-US" sz="750" dirty="0"/>
          </a:p>
        </p:txBody>
      </p:sp>
      <p:sp>
        <p:nvSpPr>
          <p:cNvPr id="28" name="Text 21"/>
          <p:cNvSpPr/>
          <p:nvPr/>
        </p:nvSpPr>
        <p:spPr>
          <a:xfrm>
            <a:off x="7444502" y="6170652"/>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Access to UiS's global O&amp;G expertise</a:t>
            </a:r>
            <a:endParaRPr lang="en-US" sz="750" dirty="0"/>
          </a:p>
        </p:txBody>
      </p:sp>
      <p:sp>
        <p:nvSpPr>
          <p:cNvPr id="29" name="Text 22"/>
          <p:cNvSpPr/>
          <p:nvPr/>
        </p:nvSpPr>
        <p:spPr>
          <a:xfrm>
            <a:off x="7444502" y="6365081"/>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High-impact publications reinforcing position as an innovator</a:t>
            </a:r>
            <a:endParaRPr lang="en-US" sz="750" dirty="0"/>
          </a:p>
        </p:txBody>
      </p:sp>
      <p:sp>
        <p:nvSpPr>
          <p:cNvPr id="30" name="Text 23"/>
          <p:cNvSpPr/>
          <p:nvPr/>
        </p:nvSpPr>
        <p:spPr>
          <a:xfrm>
            <a:off x="7444502" y="6559510"/>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Expansion of studies to international contexts</a:t>
            </a:r>
            <a:endParaRPr lang="en-US" sz="750" dirty="0"/>
          </a:p>
        </p:txBody>
      </p:sp>
      <p:sp>
        <p:nvSpPr>
          <p:cNvPr id="31" name="Text 24"/>
          <p:cNvSpPr/>
          <p:nvPr/>
        </p:nvSpPr>
        <p:spPr>
          <a:xfrm>
            <a:off x="7444502" y="6818709"/>
            <a:ext cx="1246823" cy="155734"/>
          </a:xfrm>
          <a:prstGeom prst="rect">
            <a:avLst/>
          </a:prstGeom>
          <a:noFill/>
          <a:ln/>
        </p:spPr>
        <p:txBody>
          <a:bodyPr wrap="none" lIns="0" tIns="0" rIns="0" bIns="0" rtlCol="0" anchor="t"/>
          <a:lstStyle/>
          <a:p>
            <a:pPr algn="l" indent="0" marL="0">
              <a:lnSpc>
                <a:spcPts val="1200"/>
              </a:lnSpc>
              <a:buNone/>
            </a:pPr>
            <a:r>
              <a:rPr lang="en-US" sz="950" dirty="0">
                <a:solidFill>
                  <a:srgbClr val="1B1B27"/>
                </a:solidFill>
                <a:latin typeface="Corben" pitchFamily="34" charset="0"/>
                <a:ea typeface="Corben" pitchFamily="34" charset="-122"/>
                <a:cs typeface="Corben" pitchFamily="34" charset="-120"/>
              </a:rPr>
              <a:t>For UiS</a:t>
            </a:r>
            <a:endParaRPr lang="en-US" sz="950" dirty="0"/>
          </a:p>
        </p:txBody>
      </p:sp>
      <p:sp>
        <p:nvSpPr>
          <p:cNvPr id="32" name="Text 25"/>
          <p:cNvSpPr/>
          <p:nvPr/>
        </p:nvSpPr>
        <p:spPr>
          <a:xfrm>
            <a:off x="7444502" y="7074098"/>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Access to real industrial data from a world-leading operator</a:t>
            </a:r>
            <a:endParaRPr lang="en-US" sz="750" dirty="0"/>
          </a:p>
        </p:txBody>
      </p:sp>
      <p:sp>
        <p:nvSpPr>
          <p:cNvPr id="33" name="Text 26"/>
          <p:cNvSpPr/>
          <p:nvPr/>
        </p:nvSpPr>
        <p:spPr>
          <a:xfrm>
            <a:off x="7444502" y="7268527"/>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Applied research in AI and Well Engineering</a:t>
            </a:r>
            <a:endParaRPr lang="en-US" sz="750" dirty="0"/>
          </a:p>
        </p:txBody>
      </p:sp>
      <p:sp>
        <p:nvSpPr>
          <p:cNvPr id="34" name="Text 27"/>
          <p:cNvSpPr/>
          <p:nvPr/>
        </p:nvSpPr>
        <p:spPr>
          <a:xfrm>
            <a:off x="7444502" y="7462957"/>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Visibility in O&amp;G innovation and Generative AI</a:t>
            </a:r>
            <a:endParaRPr lang="en-US" sz="750" dirty="0"/>
          </a:p>
        </p:txBody>
      </p:sp>
      <p:sp>
        <p:nvSpPr>
          <p:cNvPr id="35" name="Text 28"/>
          <p:cNvSpPr/>
          <p:nvPr/>
        </p:nvSpPr>
        <p:spPr>
          <a:xfrm>
            <a:off x="7444502" y="7657386"/>
            <a:ext cx="6656427" cy="159544"/>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404155"/>
                </a:solidFill>
                <a:latin typeface="Nobile" pitchFamily="34" charset="0"/>
                <a:ea typeface="Nobile" pitchFamily="34" charset="-122"/>
                <a:cs typeface="Nobile" pitchFamily="34" charset="-120"/>
              </a:rPr>
              <a:t>Generation of insights that benefit the entire industry</a:t>
            </a:r>
            <a:endParaRPr lang="en-US" sz="750" dirty="0"/>
          </a:p>
        </p:txBody>
      </p:sp>
      <p:sp>
        <p:nvSpPr>
          <p:cNvPr id="36" name="Shape 29"/>
          <p:cNvSpPr/>
          <p:nvPr/>
        </p:nvSpPr>
        <p:spPr>
          <a:xfrm>
            <a:off x="7444502" y="7929086"/>
            <a:ext cx="6656427" cy="583168"/>
          </a:xfrm>
          <a:prstGeom prst="roundRect">
            <a:avLst>
              <a:gd name="adj" fmla="val 7184"/>
            </a:avLst>
          </a:prstGeom>
          <a:solidFill>
            <a:srgbClr val="BBC6F7"/>
          </a:solidFill>
          <a:ln/>
        </p:spPr>
      </p:sp>
      <p:pic>
        <p:nvPicPr>
          <p:cNvPr id="37" name="Image 5" descr="preencoded.png">    </p:cNvPr>
          <p:cNvPicPr>
            <a:picLocks noChangeAspect="1"/>
          </p:cNvPicPr>
          <p:nvPr/>
        </p:nvPicPr>
        <p:blipFill>
          <a:blip r:embed="rId10"/>
          <a:stretch>
            <a:fillRect/>
          </a:stretch>
        </p:blipFill>
        <p:spPr>
          <a:xfrm>
            <a:off x="7544157" y="8065413"/>
            <a:ext cx="124658" cy="99655"/>
          </a:xfrm>
          <a:prstGeom prst="rect">
            <a:avLst/>
          </a:prstGeom>
        </p:spPr>
      </p:pic>
      <p:sp>
        <p:nvSpPr>
          <p:cNvPr id="38" name="Text 30"/>
          <p:cNvSpPr/>
          <p:nvPr/>
        </p:nvSpPr>
        <p:spPr>
          <a:xfrm>
            <a:off x="7768471" y="8053626"/>
            <a:ext cx="6232803" cy="319088"/>
          </a:xfrm>
          <a:prstGeom prst="rect">
            <a:avLst/>
          </a:prstGeom>
          <a:noFill/>
          <a:ln/>
        </p:spPr>
        <p:txBody>
          <a:bodyPr wrap="square" lIns="0" tIns="0" rIns="0" bIns="0" rtlCol="0" anchor="t"/>
          <a:lstStyle/>
          <a:p>
            <a:pPr algn="l" indent="0" marL="0">
              <a:lnSpc>
                <a:spcPts val="1250"/>
              </a:lnSpc>
              <a:buNone/>
            </a:pPr>
            <a:r>
              <a:rPr lang="en-US" sz="750" b="1" dirty="0">
                <a:solidFill>
                  <a:srgbClr val="000000"/>
                </a:solidFill>
                <a:latin typeface="Nobile" pitchFamily="34" charset="0"/>
                <a:ea typeface="Nobile" pitchFamily="34" charset="-122"/>
                <a:cs typeface="Nobile" pitchFamily="34" charset="-120"/>
              </a:rPr>
              <a:t>Enduring Strategic Partnership:</a:t>
            </a:r>
            <a:pPr algn="l" indent="0" marL="0">
              <a:lnSpc>
                <a:spcPts val="1250"/>
              </a:lnSpc>
              <a:buNone/>
            </a:pPr>
            <a:r>
              <a:rPr lang="en-US" sz="750" dirty="0">
                <a:solidFill>
                  <a:srgbClr val="000000"/>
                </a:solidFill>
                <a:latin typeface="Nobile" pitchFamily="34" charset="0"/>
                <a:ea typeface="Nobile" pitchFamily="34" charset="-122"/>
                <a:cs typeface="Nobile" pitchFamily="34" charset="-120"/>
              </a:rPr>
              <a:t> Advancement of scientific knowledge in Generative AI applied to critical domains, contributing to the digital transformation of the O&amp;G industry.</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033" y="507563"/>
            <a:ext cx="4041696" cy="375047"/>
          </a:xfrm>
          <a:prstGeom prst="rect">
            <a:avLst/>
          </a:prstGeom>
          <a:noFill/>
          <a:ln/>
        </p:spPr>
        <p:txBody>
          <a:bodyPr wrap="none" lIns="0" tIns="0" rIns="0" bIns="0" rtlCol="0" anchor="t"/>
          <a:lstStyle/>
          <a:p>
            <a:pPr algn="l" indent="0" marL="0">
              <a:lnSpc>
                <a:spcPts val="2950"/>
              </a:lnSpc>
              <a:buNone/>
            </a:pPr>
            <a:r>
              <a:rPr lang="en-US" sz="2350" dirty="0">
                <a:solidFill>
                  <a:srgbClr val="1B1B27"/>
                </a:solidFill>
                <a:latin typeface="Corben" pitchFamily="34" charset="0"/>
                <a:ea typeface="Corben" pitchFamily="34" charset="-122"/>
                <a:cs typeface="Corben" pitchFamily="34" charset="-120"/>
              </a:rPr>
              <a:t>Next Steps and Call to Action</a:t>
            </a:r>
            <a:endParaRPr lang="en-US" sz="2350" dirty="0"/>
          </a:p>
        </p:txBody>
      </p:sp>
      <p:sp>
        <p:nvSpPr>
          <p:cNvPr id="3" name="Text 1"/>
          <p:cNvSpPr/>
          <p:nvPr/>
        </p:nvSpPr>
        <p:spPr>
          <a:xfrm>
            <a:off x="646033" y="1182410"/>
            <a:ext cx="1799868" cy="225028"/>
          </a:xfrm>
          <a:prstGeom prst="rect">
            <a:avLst/>
          </a:prstGeom>
          <a:noFill/>
          <a:ln/>
        </p:spPr>
        <p:txBody>
          <a:bodyPr wrap="none" lIns="0" tIns="0" rIns="0" bIns="0" rtlCol="0" anchor="t"/>
          <a:lstStyle/>
          <a:p>
            <a:pPr algn="l" indent="0" marL="0">
              <a:lnSpc>
                <a:spcPts val="1750"/>
              </a:lnSpc>
              <a:buNone/>
            </a:pPr>
            <a:r>
              <a:rPr lang="en-US" sz="1400" dirty="0">
                <a:solidFill>
                  <a:srgbClr val="1B1B27"/>
                </a:solidFill>
                <a:latin typeface="Corben" pitchFamily="34" charset="0"/>
                <a:ea typeface="Corben" pitchFamily="34" charset="-122"/>
                <a:cs typeface="Corben" pitchFamily="34" charset="-120"/>
              </a:rPr>
              <a:t>Proposal Summary</a:t>
            </a:r>
            <a:endParaRPr lang="en-US" sz="1400" dirty="0"/>
          </a:p>
        </p:txBody>
      </p:sp>
      <p:sp>
        <p:nvSpPr>
          <p:cNvPr id="4" name="Shape 2"/>
          <p:cNvSpPr/>
          <p:nvPr/>
        </p:nvSpPr>
        <p:spPr>
          <a:xfrm>
            <a:off x="646033" y="1542336"/>
            <a:ext cx="269915" cy="269915"/>
          </a:xfrm>
          <a:prstGeom prst="roundRect">
            <a:avLst>
              <a:gd name="adj" fmla="val 18671"/>
            </a:avLst>
          </a:prstGeom>
          <a:solidFill>
            <a:srgbClr val="D2D9F9"/>
          </a:solidFill>
          <a:ln w="7620">
            <a:solidFill>
              <a:srgbClr val="B8BFDF"/>
            </a:solidFill>
            <a:prstDash val="solid"/>
          </a:ln>
        </p:spPr>
      </p:sp>
      <p:sp>
        <p:nvSpPr>
          <p:cNvPr id="5" name="Text 3"/>
          <p:cNvSpPr/>
          <p:nvPr/>
        </p:nvSpPr>
        <p:spPr>
          <a:xfrm>
            <a:off x="690979" y="1564779"/>
            <a:ext cx="179903" cy="224909"/>
          </a:xfrm>
          <a:prstGeom prst="rect">
            <a:avLst/>
          </a:prstGeom>
          <a:noFill/>
          <a:ln/>
        </p:spPr>
        <p:txBody>
          <a:bodyPr wrap="none" lIns="0" tIns="0" rIns="0" bIns="0" rtlCol="0" anchor="t"/>
          <a:lstStyle/>
          <a:p>
            <a:pPr algn="ctr" indent="0" marL="0">
              <a:lnSpc>
                <a:spcPts val="1400"/>
              </a:lnSpc>
              <a:buNone/>
            </a:pPr>
            <a:r>
              <a:rPr lang="en-US" sz="1400" dirty="0">
                <a:solidFill>
                  <a:srgbClr val="404155"/>
                </a:solidFill>
                <a:latin typeface="Corben" pitchFamily="34" charset="0"/>
                <a:ea typeface="Corben" pitchFamily="34" charset="-122"/>
                <a:cs typeface="Corben" pitchFamily="34" charset="-120"/>
              </a:rPr>
              <a:t>1</a:t>
            </a:r>
            <a:endParaRPr lang="en-US" sz="1400" dirty="0"/>
          </a:p>
        </p:txBody>
      </p:sp>
      <p:sp>
        <p:nvSpPr>
          <p:cNvPr id="6" name="Text 4"/>
          <p:cNvSpPr/>
          <p:nvPr/>
        </p:nvSpPr>
        <p:spPr>
          <a:xfrm>
            <a:off x="1035844" y="1583531"/>
            <a:ext cx="1628061"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Cutting-Edge Research</a:t>
            </a:r>
            <a:endParaRPr lang="en-US" sz="1150" dirty="0"/>
          </a:p>
        </p:txBody>
      </p:sp>
      <p:sp>
        <p:nvSpPr>
          <p:cNvPr id="7" name="Text 5"/>
          <p:cNvSpPr/>
          <p:nvPr/>
        </p:nvSpPr>
        <p:spPr>
          <a:xfrm>
            <a:off x="1035844" y="1890951"/>
            <a:ext cx="5451396"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Generative AI applied to a critical and high-impact domain: Well Engineering in O&amp;G</a:t>
            </a:r>
            <a:endParaRPr lang="en-US" sz="900" dirty="0"/>
          </a:p>
        </p:txBody>
      </p:sp>
      <p:sp>
        <p:nvSpPr>
          <p:cNvPr id="8" name="Shape 6"/>
          <p:cNvSpPr/>
          <p:nvPr/>
        </p:nvSpPr>
        <p:spPr>
          <a:xfrm>
            <a:off x="646033" y="2322790"/>
            <a:ext cx="269915" cy="269915"/>
          </a:xfrm>
          <a:prstGeom prst="roundRect">
            <a:avLst>
              <a:gd name="adj" fmla="val 18671"/>
            </a:avLst>
          </a:prstGeom>
          <a:solidFill>
            <a:srgbClr val="D2D9F9"/>
          </a:solidFill>
          <a:ln w="7620">
            <a:solidFill>
              <a:srgbClr val="B8BFDF"/>
            </a:solidFill>
            <a:prstDash val="solid"/>
          </a:ln>
        </p:spPr>
      </p:sp>
      <p:sp>
        <p:nvSpPr>
          <p:cNvPr id="9" name="Text 7"/>
          <p:cNvSpPr/>
          <p:nvPr/>
        </p:nvSpPr>
        <p:spPr>
          <a:xfrm>
            <a:off x="690979" y="2345234"/>
            <a:ext cx="179903" cy="224909"/>
          </a:xfrm>
          <a:prstGeom prst="rect">
            <a:avLst/>
          </a:prstGeom>
          <a:noFill/>
          <a:ln/>
        </p:spPr>
        <p:txBody>
          <a:bodyPr wrap="none" lIns="0" tIns="0" rIns="0" bIns="0" rtlCol="0" anchor="t"/>
          <a:lstStyle/>
          <a:p>
            <a:pPr algn="ctr" indent="0" marL="0">
              <a:lnSpc>
                <a:spcPts val="1400"/>
              </a:lnSpc>
              <a:buNone/>
            </a:pPr>
            <a:r>
              <a:rPr lang="en-US" sz="1400" dirty="0">
                <a:solidFill>
                  <a:srgbClr val="404155"/>
                </a:solidFill>
                <a:latin typeface="Corben" pitchFamily="34" charset="0"/>
                <a:ea typeface="Corben" pitchFamily="34" charset="-122"/>
                <a:cs typeface="Corben" pitchFamily="34" charset="-120"/>
              </a:rPr>
              <a:t>2</a:t>
            </a:r>
            <a:endParaRPr lang="en-US" sz="1400" dirty="0"/>
          </a:p>
        </p:txBody>
      </p:sp>
      <p:sp>
        <p:nvSpPr>
          <p:cNvPr id="10" name="Text 8"/>
          <p:cNvSpPr/>
          <p:nvPr/>
        </p:nvSpPr>
        <p:spPr>
          <a:xfrm>
            <a:off x="1035844" y="2363986"/>
            <a:ext cx="1732955"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Complementary Projects</a:t>
            </a:r>
            <a:endParaRPr lang="en-US" sz="1150" dirty="0"/>
          </a:p>
        </p:txBody>
      </p:sp>
      <p:sp>
        <p:nvSpPr>
          <p:cNvPr id="11" name="Text 9"/>
          <p:cNvSpPr/>
          <p:nvPr/>
        </p:nvSpPr>
        <p:spPr>
          <a:xfrm>
            <a:off x="1035844" y="2671405"/>
            <a:ext cx="5451396" cy="383858"/>
          </a:xfrm>
          <a:prstGeom prst="rect">
            <a:avLst/>
          </a:prstGeom>
          <a:noFill/>
          <a:ln/>
        </p:spPr>
        <p:txBody>
          <a:bodyPr wrap="squar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Claudio quantifies value (copilot in production). Vitor maps limits and risks (autonomous agent). Complete vision of technological evolution.</a:t>
            </a:r>
            <a:endParaRPr lang="en-US" sz="900" dirty="0"/>
          </a:p>
        </p:txBody>
      </p:sp>
      <p:sp>
        <p:nvSpPr>
          <p:cNvPr id="12" name="Shape 10"/>
          <p:cNvSpPr/>
          <p:nvPr/>
        </p:nvSpPr>
        <p:spPr>
          <a:xfrm>
            <a:off x="646033" y="3295174"/>
            <a:ext cx="269915" cy="269915"/>
          </a:xfrm>
          <a:prstGeom prst="roundRect">
            <a:avLst>
              <a:gd name="adj" fmla="val 18671"/>
            </a:avLst>
          </a:prstGeom>
          <a:solidFill>
            <a:srgbClr val="D2D9F9"/>
          </a:solidFill>
          <a:ln w="7620">
            <a:solidFill>
              <a:srgbClr val="B8BFDF"/>
            </a:solidFill>
            <a:prstDash val="solid"/>
          </a:ln>
        </p:spPr>
      </p:sp>
      <p:sp>
        <p:nvSpPr>
          <p:cNvPr id="13" name="Text 11"/>
          <p:cNvSpPr/>
          <p:nvPr/>
        </p:nvSpPr>
        <p:spPr>
          <a:xfrm>
            <a:off x="690979" y="3317617"/>
            <a:ext cx="179903" cy="224909"/>
          </a:xfrm>
          <a:prstGeom prst="rect">
            <a:avLst/>
          </a:prstGeom>
          <a:noFill/>
          <a:ln/>
        </p:spPr>
        <p:txBody>
          <a:bodyPr wrap="none" lIns="0" tIns="0" rIns="0" bIns="0" rtlCol="0" anchor="t"/>
          <a:lstStyle/>
          <a:p>
            <a:pPr algn="ctr" indent="0" marL="0">
              <a:lnSpc>
                <a:spcPts val="1400"/>
              </a:lnSpc>
              <a:buNone/>
            </a:pPr>
            <a:r>
              <a:rPr lang="en-US" sz="1400" dirty="0">
                <a:solidFill>
                  <a:srgbClr val="404155"/>
                </a:solidFill>
                <a:latin typeface="Corben" pitchFamily="34" charset="0"/>
                <a:ea typeface="Corben" pitchFamily="34" charset="-122"/>
                <a:cs typeface="Corben" pitchFamily="34" charset="-120"/>
              </a:rPr>
              <a:t>3</a:t>
            </a:r>
            <a:endParaRPr lang="en-US" sz="1400" dirty="0"/>
          </a:p>
        </p:txBody>
      </p:sp>
      <p:sp>
        <p:nvSpPr>
          <p:cNvPr id="14" name="Text 12"/>
          <p:cNvSpPr/>
          <p:nvPr/>
        </p:nvSpPr>
        <p:spPr>
          <a:xfrm>
            <a:off x="1035844" y="3336369"/>
            <a:ext cx="1499830"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Focus on Safety</a:t>
            </a:r>
            <a:endParaRPr lang="en-US" sz="1150" dirty="0"/>
          </a:p>
        </p:txBody>
      </p:sp>
      <p:sp>
        <p:nvSpPr>
          <p:cNvPr id="15" name="Text 13"/>
          <p:cNvSpPr/>
          <p:nvPr/>
        </p:nvSpPr>
        <p:spPr>
          <a:xfrm>
            <a:off x="1035844" y="3643789"/>
            <a:ext cx="5451396" cy="383858"/>
          </a:xfrm>
          <a:prstGeom prst="rect">
            <a:avLst/>
          </a:prstGeom>
          <a:noFill/>
          <a:ln/>
        </p:spPr>
        <p:txBody>
          <a:bodyPr wrap="squar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Traceability and operational effectiveness ensure academically relevant and immediately applicable results in the industry.</a:t>
            </a:r>
            <a:endParaRPr lang="en-US" sz="900" dirty="0"/>
          </a:p>
        </p:txBody>
      </p:sp>
      <p:pic>
        <p:nvPicPr>
          <p:cNvPr id="16" name="Image 0" descr="preencoded.png">    </p:cNvPr>
          <p:cNvPicPr>
            <a:picLocks noChangeAspect="1"/>
          </p:cNvPicPr>
          <p:nvPr/>
        </p:nvPicPr>
        <p:blipFill>
          <a:blip r:embed="rId1"/>
          <a:stretch>
            <a:fillRect/>
          </a:stretch>
        </p:blipFill>
        <p:spPr>
          <a:xfrm>
            <a:off x="646033" y="4162544"/>
            <a:ext cx="3796784" cy="3796784"/>
          </a:xfrm>
          <a:prstGeom prst="rect">
            <a:avLst/>
          </a:prstGeom>
        </p:spPr>
      </p:pic>
      <p:sp>
        <p:nvSpPr>
          <p:cNvPr id="17" name="Text 14"/>
          <p:cNvSpPr/>
          <p:nvPr/>
        </p:nvSpPr>
        <p:spPr>
          <a:xfrm>
            <a:off x="6787515" y="1182410"/>
            <a:ext cx="3043595" cy="225028"/>
          </a:xfrm>
          <a:prstGeom prst="rect">
            <a:avLst/>
          </a:prstGeom>
          <a:noFill/>
          <a:ln/>
        </p:spPr>
        <p:txBody>
          <a:bodyPr wrap="none" lIns="0" tIns="0" rIns="0" bIns="0" rtlCol="0" anchor="t"/>
          <a:lstStyle/>
          <a:p>
            <a:pPr algn="l" indent="0" marL="0">
              <a:lnSpc>
                <a:spcPts val="1750"/>
              </a:lnSpc>
              <a:buNone/>
            </a:pPr>
            <a:r>
              <a:rPr lang="en-US" sz="1400" dirty="0">
                <a:solidFill>
                  <a:srgbClr val="1B1B27"/>
                </a:solidFill>
                <a:latin typeface="Corben" pitchFamily="34" charset="0"/>
                <a:ea typeface="Corben" pitchFamily="34" charset="-122"/>
                <a:cs typeface="Corben" pitchFamily="34" charset="-120"/>
              </a:rPr>
              <a:t>How to Formalize the Collaboration?</a:t>
            </a:r>
            <a:endParaRPr lang="en-US" sz="1400" dirty="0"/>
          </a:p>
        </p:txBody>
      </p:sp>
      <p:sp>
        <p:nvSpPr>
          <p:cNvPr id="18" name="Shape 15"/>
          <p:cNvSpPr/>
          <p:nvPr/>
        </p:nvSpPr>
        <p:spPr>
          <a:xfrm>
            <a:off x="6907530" y="1722239"/>
            <a:ext cx="119896" cy="559118"/>
          </a:xfrm>
          <a:prstGeom prst="roundRect">
            <a:avLst>
              <a:gd name="adj" fmla="val 42034"/>
            </a:avLst>
          </a:prstGeom>
          <a:solidFill>
            <a:srgbClr val="D2D9F9"/>
          </a:solidFill>
          <a:ln w="7620">
            <a:solidFill>
              <a:srgbClr val="B8BFDF"/>
            </a:solidFill>
            <a:prstDash val="solid"/>
          </a:ln>
        </p:spPr>
      </p:sp>
      <p:sp>
        <p:nvSpPr>
          <p:cNvPr id="19" name="Shape 16"/>
          <p:cNvSpPr/>
          <p:nvPr/>
        </p:nvSpPr>
        <p:spPr>
          <a:xfrm>
            <a:off x="6787515" y="1643539"/>
            <a:ext cx="359926" cy="359926"/>
          </a:xfrm>
          <a:prstGeom prst="roundRect">
            <a:avLst>
              <a:gd name="adj" fmla="val 127026"/>
            </a:avLst>
          </a:prstGeom>
          <a:solidFill>
            <a:srgbClr val="D2D9F9"/>
          </a:solidFill>
          <a:ln w="7620">
            <a:solidFill>
              <a:srgbClr val="B8BFDF"/>
            </a:solidFill>
            <a:prstDash val="solid"/>
          </a:ln>
        </p:spPr>
      </p:sp>
      <p:pic>
        <p:nvPicPr>
          <p:cNvPr id="2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7526" y="1733550"/>
            <a:ext cx="179903" cy="179903"/>
          </a:xfrm>
          <a:prstGeom prst="rect">
            <a:avLst/>
          </a:prstGeom>
        </p:spPr>
      </p:pic>
      <p:sp>
        <p:nvSpPr>
          <p:cNvPr id="21" name="Text 17"/>
          <p:cNvSpPr/>
          <p:nvPr/>
        </p:nvSpPr>
        <p:spPr>
          <a:xfrm>
            <a:off x="7267337" y="1662232"/>
            <a:ext cx="1499830"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Follow-up Meeting</a:t>
            </a:r>
            <a:endParaRPr lang="en-US" sz="1150" dirty="0"/>
          </a:p>
        </p:txBody>
      </p:sp>
      <p:sp>
        <p:nvSpPr>
          <p:cNvPr id="22" name="Text 18"/>
          <p:cNvSpPr/>
          <p:nvPr/>
        </p:nvSpPr>
        <p:spPr>
          <a:xfrm>
            <a:off x="7267337" y="1969651"/>
            <a:ext cx="6724531"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Detail areas of contribution, data restrictions and confidentiality, relationship structuring</a:t>
            </a:r>
            <a:endParaRPr lang="en-US" sz="900" dirty="0"/>
          </a:p>
        </p:txBody>
      </p:sp>
      <p:sp>
        <p:nvSpPr>
          <p:cNvPr id="23" name="Shape 19"/>
          <p:cNvSpPr/>
          <p:nvPr/>
        </p:nvSpPr>
        <p:spPr>
          <a:xfrm>
            <a:off x="7087433" y="2581275"/>
            <a:ext cx="119896" cy="559118"/>
          </a:xfrm>
          <a:prstGeom prst="roundRect">
            <a:avLst>
              <a:gd name="adj" fmla="val 42034"/>
            </a:avLst>
          </a:prstGeom>
          <a:solidFill>
            <a:srgbClr val="D2D9F9"/>
          </a:solidFill>
          <a:ln w="7620">
            <a:solidFill>
              <a:srgbClr val="B8BFDF"/>
            </a:solidFill>
            <a:prstDash val="solid"/>
          </a:ln>
        </p:spPr>
      </p:sp>
      <p:sp>
        <p:nvSpPr>
          <p:cNvPr id="24" name="Shape 20"/>
          <p:cNvSpPr/>
          <p:nvPr/>
        </p:nvSpPr>
        <p:spPr>
          <a:xfrm>
            <a:off x="6967418" y="2502575"/>
            <a:ext cx="359926" cy="359926"/>
          </a:xfrm>
          <a:prstGeom prst="roundRect">
            <a:avLst>
              <a:gd name="adj" fmla="val 127026"/>
            </a:avLst>
          </a:prstGeom>
          <a:solidFill>
            <a:srgbClr val="D2D9F9"/>
          </a:solidFill>
          <a:ln w="7620">
            <a:solidFill>
              <a:srgbClr val="B8BFDF"/>
            </a:solidFill>
            <a:prstDash val="solid"/>
          </a:ln>
        </p:spPr>
      </p:sp>
      <p:pic>
        <p:nvPicPr>
          <p:cNvPr id="2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7430" y="2592586"/>
            <a:ext cx="179903" cy="179903"/>
          </a:xfrm>
          <a:prstGeom prst="rect">
            <a:avLst/>
          </a:prstGeom>
        </p:spPr>
      </p:pic>
      <p:sp>
        <p:nvSpPr>
          <p:cNvPr id="26" name="Text 21"/>
          <p:cNvSpPr/>
          <p:nvPr/>
        </p:nvSpPr>
        <p:spPr>
          <a:xfrm>
            <a:off x="7447240" y="2521268"/>
            <a:ext cx="2158603"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Co-Supervision of Researchers</a:t>
            </a:r>
            <a:endParaRPr lang="en-US" sz="1150" dirty="0"/>
          </a:p>
        </p:txBody>
      </p:sp>
      <p:sp>
        <p:nvSpPr>
          <p:cNvPr id="27" name="Text 22"/>
          <p:cNvSpPr/>
          <p:nvPr/>
        </p:nvSpPr>
        <p:spPr>
          <a:xfrm>
            <a:off x="7447240" y="2828687"/>
            <a:ext cx="6544628"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UiS co-supervisors for monitoring, feedback, and alignment with best scientific standards</a:t>
            </a:r>
            <a:endParaRPr lang="en-US" sz="900" dirty="0"/>
          </a:p>
        </p:txBody>
      </p:sp>
      <p:sp>
        <p:nvSpPr>
          <p:cNvPr id="28" name="Shape 23"/>
          <p:cNvSpPr/>
          <p:nvPr/>
        </p:nvSpPr>
        <p:spPr>
          <a:xfrm>
            <a:off x="7267456" y="3440311"/>
            <a:ext cx="119896" cy="559118"/>
          </a:xfrm>
          <a:prstGeom prst="roundRect">
            <a:avLst>
              <a:gd name="adj" fmla="val 42034"/>
            </a:avLst>
          </a:prstGeom>
          <a:solidFill>
            <a:srgbClr val="D2D9F9"/>
          </a:solidFill>
          <a:ln w="7620">
            <a:solidFill>
              <a:srgbClr val="B8BFDF"/>
            </a:solidFill>
            <a:prstDash val="solid"/>
          </a:ln>
        </p:spPr>
      </p:sp>
      <p:sp>
        <p:nvSpPr>
          <p:cNvPr id="29" name="Shape 24"/>
          <p:cNvSpPr/>
          <p:nvPr/>
        </p:nvSpPr>
        <p:spPr>
          <a:xfrm>
            <a:off x="7147441" y="3361611"/>
            <a:ext cx="359926" cy="359926"/>
          </a:xfrm>
          <a:prstGeom prst="roundRect">
            <a:avLst>
              <a:gd name="adj" fmla="val 127026"/>
            </a:avLst>
          </a:prstGeom>
          <a:solidFill>
            <a:srgbClr val="D2D9F9"/>
          </a:solidFill>
          <a:ln w="7620">
            <a:solidFill>
              <a:srgbClr val="B8BFDF"/>
            </a:solidFill>
            <a:prstDash val="solid"/>
          </a:ln>
        </p:spPr>
      </p:sp>
      <p:pic>
        <p:nvPicPr>
          <p:cNvPr id="3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7452" y="3451622"/>
            <a:ext cx="179903" cy="179903"/>
          </a:xfrm>
          <a:prstGeom prst="rect">
            <a:avLst/>
          </a:prstGeom>
        </p:spPr>
      </p:pic>
      <p:sp>
        <p:nvSpPr>
          <p:cNvPr id="31" name="Text 25"/>
          <p:cNvSpPr/>
          <p:nvPr/>
        </p:nvSpPr>
        <p:spPr>
          <a:xfrm>
            <a:off x="7627263" y="3380303"/>
            <a:ext cx="2073712"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Data and Expertise Exchange</a:t>
            </a:r>
            <a:endParaRPr lang="en-US" sz="1150" dirty="0"/>
          </a:p>
        </p:txBody>
      </p:sp>
      <p:sp>
        <p:nvSpPr>
          <p:cNvPr id="32" name="Text 26"/>
          <p:cNvSpPr/>
          <p:nvPr/>
        </p:nvSpPr>
        <p:spPr>
          <a:xfrm>
            <a:off x="7627263" y="3687723"/>
            <a:ext cx="6364605"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Data sharing protocol (confidentiality respected) and researcher exchange plan</a:t>
            </a:r>
            <a:endParaRPr lang="en-US" sz="900" dirty="0"/>
          </a:p>
        </p:txBody>
      </p:sp>
      <p:sp>
        <p:nvSpPr>
          <p:cNvPr id="33" name="Shape 27"/>
          <p:cNvSpPr/>
          <p:nvPr/>
        </p:nvSpPr>
        <p:spPr>
          <a:xfrm>
            <a:off x="7447478" y="4299347"/>
            <a:ext cx="119896" cy="559118"/>
          </a:xfrm>
          <a:prstGeom prst="roundRect">
            <a:avLst>
              <a:gd name="adj" fmla="val 42034"/>
            </a:avLst>
          </a:prstGeom>
          <a:solidFill>
            <a:srgbClr val="D2D9F9"/>
          </a:solidFill>
          <a:ln w="7620">
            <a:solidFill>
              <a:srgbClr val="B8BFDF"/>
            </a:solidFill>
            <a:prstDash val="solid"/>
          </a:ln>
        </p:spPr>
      </p:sp>
      <p:sp>
        <p:nvSpPr>
          <p:cNvPr id="34" name="Shape 28"/>
          <p:cNvSpPr/>
          <p:nvPr/>
        </p:nvSpPr>
        <p:spPr>
          <a:xfrm>
            <a:off x="7327463" y="4220647"/>
            <a:ext cx="359926" cy="359926"/>
          </a:xfrm>
          <a:prstGeom prst="roundRect">
            <a:avLst>
              <a:gd name="adj" fmla="val 127026"/>
            </a:avLst>
          </a:prstGeom>
          <a:solidFill>
            <a:srgbClr val="D2D9F9"/>
          </a:solidFill>
          <a:ln w="7620">
            <a:solidFill>
              <a:srgbClr val="B8BFDF"/>
            </a:solidFill>
            <a:prstDash val="solid"/>
          </a:ln>
        </p:spPr>
      </p:sp>
      <p:pic>
        <p:nvPicPr>
          <p:cNvPr id="3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7475" y="4310658"/>
            <a:ext cx="179903" cy="179903"/>
          </a:xfrm>
          <a:prstGeom prst="rect">
            <a:avLst/>
          </a:prstGeom>
        </p:spPr>
      </p:pic>
      <p:sp>
        <p:nvSpPr>
          <p:cNvPr id="36" name="Text 29"/>
          <p:cNvSpPr/>
          <p:nvPr/>
        </p:nvSpPr>
        <p:spPr>
          <a:xfrm>
            <a:off x="7807285" y="4239339"/>
            <a:ext cx="2142173"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Co-Authorship in Publications</a:t>
            </a:r>
            <a:endParaRPr lang="en-US" sz="1150" dirty="0"/>
          </a:p>
        </p:txBody>
      </p:sp>
      <p:sp>
        <p:nvSpPr>
          <p:cNvPr id="37" name="Text 30"/>
          <p:cNvSpPr/>
          <p:nvPr/>
        </p:nvSpPr>
        <p:spPr>
          <a:xfrm>
            <a:off x="7807285" y="4546759"/>
            <a:ext cx="6184582"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Definition of co-authorship criteria from the outset, ensuring UiS recognition</a:t>
            </a:r>
            <a:endParaRPr lang="en-US" sz="900" dirty="0"/>
          </a:p>
        </p:txBody>
      </p:sp>
      <p:sp>
        <p:nvSpPr>
          <p:cNvPr id="38" name="Shape 31"/>
          <p:cNvSpPr/>
          <p:nvPr/>
        </p:nvSpPr>
        <p:spPr>
          <a:xfrm>
            <a:off x="7267456" y="5158383"/>
            <a:ext cx="119896" cy="559118"/>
          </a:xfrm>
          <a:prstGeom prst="roundRect">
            <a:avLst>
              <a:gd name="adj" fmla="val 42034"/>
            </a:avLst>
          </a:prstGeom>
          <a:solidFill>
            <a:srgbClr val="D2D9F9"/>
          </a:solidFill>
          <a:ln w="7620">
            <a:solidFill>
              <a:srgbClr val="B8BFDF"/>
            </a:solidFill>
            <a:prstDash val="solid"/>
          </a:ln>
        </p:spPr>
      </p:sp>
      <p:sp>
        <p:nvSpPr>
          <p:cNvPr id="39" name="Shape 32"/>
          <p:cNvSpPr/>
          <p:nvPr/>
        </p:nvSpPr>
        <p:spPr>
          <a:xfrm>
            <a:off x="7147441" y="5079683"/>
            <a:ext cx="359926" cy="359926"/>
          </a:xfrm>
          <a:prstGeom prst="roundRect">
            <a:avLst>
              <a:gd name="adj" fmla="val 127026"/>
            </a:avLst>
          </a:prstGeom>
          <a:solidFill>
            <a:srgbClr val="D2D9F9"/>
          </a:solidFill>
          <a:ln w="7620">
            <a:solidFill>
              <a:srgbClr val="B8BFDF"/>
            </a:solidFill>
            <a:prstDash val="solid"/>
          </a:ln>
        </p:spPr>
      </p:sp>
      <p:pic>
        <p:nvPicPr>
          <p:cNvPr id="40"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37452" y="5169694"/>
            <a:ext cx="179903" cy="179903"/>
          </a:xfrm>
          <a:prstGeom prst="rect">
            <a:avLst/>
          </a:prstGeom>
        </p:spPr>
      </p:pic>
      <p:sp>
        <p:nvSpPr>
          <p:cNvPr id="41" name="Text 33"/>
          <p:cNvSpPr/>
          <p:nvPr/>
        </p:nvSpPr>
        <p:spPr>
          <a:xfrm>
            <a:off x="7627263" y="5098375"/>
            <a:ext cx="1835348" cy="187523"/>
          </a:xfrm>
          <a:prstGeom prst="rect">
            <a:avLst/>
          </a:prstGeom>
          <a:noFill/>
          <a:ln/>
        </p:spPr>
        <p:txBody>
          <a:bodyPr wrap="none" lIns="0" tIns="0" rIns="0" bIns="0" rtlCol="0" anchor="t"/>
          <a:lstStyle/>
          <a:p>
            <a:pPr algn="l" indent="0" marL="0">
              <a:lnSpc>
                <a:spcPts val="1450"/>
              </a:lnSpc>
              <a:buNone/>
            </a:pPr>
            <a:r>
              <a:rPr lang="en-US" sz="1150" dirty="0">
                <a:solidFill>
                  <a:srgbClr val="404155"/>
                </a:solidFill>
                <a:latin typeface="Corben" pitchFamily="34" charset="0"/>
                <a:ea typeface="Corben" pitchFamily="34" charset="-122"/>
                <a:cs typeface="Corben" pitchFamily="34" charset="-120"/>
              </a:rPr>
              <a:t>Formal Agreement (MOU)</a:t>
            </a:r>
            <a:endParaRPr lang="en-US" sz="1150" dirty="0"/>
          </a:p>
        </p:txBody>
      </p:sp>
      <p:sp>
        <p:nvSpPr>
          <p:cNvPr id="42" name="Text 34"/>
          <p:cNvSpPr/>
          <p:nvPr/>
        </p:nvSpPr>
        <p:spPr>
          <a:xfrm>
            <a:off x="7627263" y="5405795"/>
            <a:ext cx="6364605"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Memorandum of Understanding formalizing partnership, terms, responsibilities, and benefits</a:t>
            </a:r>
            <a:endParaRPr lang="en-US" sz="900" dirty="0"/>
          </a:p>
        </p:txBody>
      </p:sp>
      <p:sp>
        <p:nvSpPr>
          <p:cNvPr id="43" name="Text 35"/>
          <p:cNvSpPr/>
          <p:nvPr/>
        </p:nvSpPr>
        <p:spPr>
          <a:xfrm>
            <a:off x="6787515" y="5852517"/>
            <a:ext cx="1499830" cy="187523"/>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Corben" pitchFamily="34" charset="0"/>
                <a:ea typeface="Corben" pitchFamily="34" charset="-122"/>
                <a:cs typeface="Corben" pitchFamily="34" charset="-120"/>
              </a:rPr>
              <a:t>Timeline</a:t>
            </a:r>
            <a:endParaRPr lang="en-US" sz="1150" dirty="0"/>
          </a:p>
        </p:txBody>
      </p:sp>
      <p:sp>
        <p:nvSpPr>
          <p:cNvPr id="44" name="Text 36"/>
          <p:cNvSpPr/>
          <p:nvPr/>
        </p:nvSpPr>
        <p:spPr>
          <a:xfrm>
            <a:off x="6787515" y="6159937"/>
            <a:ext cx="7204353" cy="383858"/>
          </a:xfrm>
          <a:prstGeom prst="rect">
            <a:avLst/>
          </a:prstGeom>
          <a:noFill/>
          <a:ln/>
        </p:spPr>
        <p:txBody>
          <a:bodyPr wrap="square" lIns="0" tIns="0" rIns="0" bIns="0" rtlCol="0" anchor="t"/>
          <a:lstStyle/>
          <a:p>
            <a:pPr algn="l" indent="0" marL="0">
              <a:lnSpc>
                <a:spcPts val="1500"/>
              </a:lnSpc>
              <a:buNone/>
            </a:pPr>
            <a:r>
              <a:rPr lang="en-US" sz="900" b="1" dirty="0">
                <a:solidFill>
                  <a:srgbClr val="404155"/>
                </a:solidFill>
                <a:latin typeface="Nobile" pitchFamily="34" charset="0"/>
                <a:ea typeface="Nobile" pitchFamily="34" charset="-122"/>
                <a:cs typeface="Nobile" pitchFamily="34" charset="-120"/>
              </a:rPr>
              <a:t>Perfect Timing:</a:t>
            </a:r>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 Vitor (1st year PhD) and Claudio (start of post-doc) are at an ideal stage to incorporate collaboration from the beginning.</a:t>
            </a:r>
            <a:endParaRPr lang="en-US" sz="900" dirty="0"/>
          </a:p>
        </p:txBody>
      </p:sp>
      <p:sp>
        <p:nvSpPr>
          <p:cNvPr id="45" name="Text 37"/>
          <p:cNvSpPr/>
          <p:nvPr/>
        </p:nvSpPr>
        <p:spPr>
          <a:xfrm>
            <a:off x="6787515" y="6651784"/>
            <a:ext cx="7204353" cy="191929"/>
          </a:xfrm>
          <a:prstGeom prst="rect">
            <a:avLst/>
          </a:prstGeom>
          <a:noFill/>
          <a:ln/>
        </p:spPr>
        <p:txBody>
          <a:bodyPr wrap="none" lIns="0" tIns="0" rIns="0" bIns="0" rtlCol="0" anchor="t"/>
          <a:lstStyle/>
          <a:p>
            <a:pPr algn="l" indent="0" marL="0">
              <a:lnSpc>
                <a:spcPts val="1500"/>
              </a:lnSpc>
              <a:buNone/>
            </a:pPr>
            <a:r>
              <a:rPr lang="en-US" sz="900" dirty="0">
                <a:solidFill>
                  <a:srgbClr val="404155"/>
                </a:solidFill>
                <a:latin typeface="Nobile" pitchFamily="34" charset="0"/>
                <a:ea typeface="Nobile" pitchFamily="34" charset="-122"/>
                <a:cs typeface="Nobile" pitchFamily="34" charset="-120"/>
              </a:rPr>
              <a:t>Preliminary results: 12-18 months | Publications: 24-30 months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97531"/>
            <a:ext cx="7371874" cy="921544"/>
          </a:xfrm>
          <a:prstGeom prst="rect">
            <a:avLst/>
          </a:prstGeom>
          <a:noFill/>
          <a:ln/>
        </p:spPr>
        <p:txBody>
          <a:bodyPr wrap="none" lIns="0" tIns="0" rIns="0" bIns="0" rtlCol="0" anchor="t"/>
          <a:lstStyle/>
          <a:p>
            <a:pPr algn="l" indent="0" marL="0">
              <a:lnSpc>
                <a:spcPts val="7250"/>
              </a:lnSpc>
              <a:buNone/>
            </a:pPr>
            <a:r>
              <a:rPr lang="en-US" sz="5800" dirty="0">
                <a:solidFill>
                  <a:srgbClr val="1B1B27"/>
                </a:solidFill>
                <a:latin typeface="Corben" pitchFamily="34" charset="0"/>
                <a:ea typeface="Corben" pitchFamily="34" charset="-122"/>
                <a:cs typeface="Corben" pitchFamily="34" charset="-120"/>
              </a:rPr>
              <a:t>Thank You</a:t>
            </a:r>
            <a:endParaRPr lang="en-US" sz="5800" dirty="0"/>
          </a:p>
        </p:txBody>
      </p:sp>
      <p:sp>
        <p:nvSpPr>
          <p:cNvPr id="4" name="Text 1"/>
          <p:cNvSpPr/>
          <p:nvPr/>
        </p:nvSpPr>
        <p:spPr>
          <a:xfrm>
            <a:off x="6280190" y="2487573"/>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Corben" pitchFamily="34" charset="0"/>
                <a:ea typeface="Corben" pitchFamily="34" charset="-122"/>
                <a:cs typeface="Corben" pitchFamily="34" charset="-120"/>
              </a:rPr>
              <a:t>Contact Information</a:t>
            </a:r>
            <a:endParaRPr lang="en-US" sz="1700" dirty="0"/>
          </a:p>
        </p:txBody>
      </p:sp>
      <p:sp>
        <p:nvSpPr>
          <p:cNvPr id="5" name="Text 2"/>
          <p:cNvSpPr/>
          <p:nvPr/>
        </p:nvSpPr>
        <p:spPr>
          <a:xfrm>
            <a:off x="6280190" y="2822853"/>
            <a:ext cx="2836307"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Vitor - PhD Candidate, Petrobras</a:t>
            </a:r>
            <a:endParaRPr lang="en-US" sz="1450" dirty="0"/>
          </a:p>
        </p:txBody>
      </p:sp>
      <p:sp>
        <p:nvSpPr>
          <p:cNvPr id="6" name="Text 3"/>
          <p:cNvSpPr/>
          <p:nvPr/>
        </p:nvSpPr>
        <p:spPr>
          <a:xfrm>
            <a:off x="6280190" y="3200638"/>
            <a:ext cx="3598426"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Email: </a:t>
            </a:r>
            <a:pPr algn="l" indent="0" marL="0">
              <a:lnSpc>
                <a:spcPts val="1850"/>
              </a:lnSpc>
              <a:buNone/>
            </a:pPr>
            <a:r>
              <a:rPr lang="en-US" sz="1150" u="sng" dirty="0">
                <a:solidFill>
                  <a:srgbClr val="4967E9"/>
                </a:solidFill>
                <a:latin typeface="Nobile" pitchFamily="34" charset="0"/>
                <a:ea typeface="Nobile" pitchFamily="34" charset="-122"/>
                <a:cs typeface="Nobile" pitchFamily="34" charset="-120"/>
                <a:hlinkClick r:id="rId2" invalidUrl="" action="" tgtFrame="" tooltip="" history="1" highlightClick="0" endSnd="0">
                  <a:extLst>
                    <a:ext uri="{A12FA001-AC4F-418D-AE19-62706E023703}">
                      <ahyp:hlinkClr xmlns:ahyp="http://schemas.microsoft.com/office/drawing/2018/hyperlinkcolor" val="tx"/>
                    </a:ext>
                  </a:extLst>
                </a:hlinkClick>
              </a:rPr>
              <a:t>vitor.email@petrobras.com.br</a:t>
            </a:r>
            <a:endParaRPr lang="en-US" sz="1150" dirty="0"/>
          </a:p>
        </p:txBody>
      </p:sp>
      <p:sp>
        <p:nvSpPr>
          <p:cNvPr id="7" name="Text 4"/>
          <p:cNvSpPr/>
          <p:nvPr/>
        </p:nvSpPr>
        <p:spPr>
          <a:xfrm>
            <a:off x="6280190" y="3569018"/>
            <a:ext cx="3598426"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Phone/WhatsApp: +55 XX XXXXX-XXXX</a:t>
            </a:r>
            <a:endParaRPr lang="en-US" sz="1150" dirty="0"/>
          </a:p>
        </p:txBody>
      </p:sp>
      <p:sp>
        <p:nvSpPr>
          <p:cNvPr id="8" name="Text 5"/>
          <p:cNvSpPr/>
          <p:nvPr/>
        </p:nvSpPr>
        <p:spPr>
          <a:xfrm>
            <a:off x="6280190" y="3952161"/>
            <a:ext cx="3598426" cy="460772"/>
          </a:xfrm>
          <a:prstGeom prst="rect">
            <a:avLst/>
          </a:prstGeom>
          <a:noFill/>
          <a:ln/>
        </p:spPr>
        <p:txBody>
          <a:bodyPr wrap="squar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Claudio - Postdoctoral Researcher, Petrobras</a:t>
            </a:r>
            <a:endParaRPr lang="en-US" sz="1450" dirty="0"/>
          </a:p>
        </p:txBody>
      </p:sp>
      <p:sp>
        <p:nvSpPr>
          <p:cNvPr id="9" name="Text 6"/>
          <p:cNvSpPr/>
          <p:nvPr/>
        </p:nvSpPr>
        <p:spPr>
          <a:xfrm>
            <a:off x="6280190" y="4560332"/>
            <a:ext cx="3598426"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Email: </a:t>
            </a:r>
            <a:pPr algn="l" indent="0" marL="0">
              <a:lnSpc>
                <a:spcPts val="1850"/>
              </a:lnSpc>
              <a:buNone/>
            </a:pPr>
            <a:r>
              <a:rPr lang="en-US" sz="1150" u="sng" dirty="0">
                <a:solidFill>
                  <a:srgbClr val="4967E9"/>
                </a:solidFill>
                <a:latin typeface="Nobile" pitchFamily="34" charset="0"/>
                <a:ea typeface="Nobile" pitchFamily="34" charset="-122"/>
                <a:cs typeface="Nobile" pitchFamily="34" charset="-120"/>
                <a:hlinkClick r:id="rId3" invalidUrl="" action="" tgtFrame="" tooltip="" history="1" highlightClick="0" endSnd="0">
                  <a:extLst>
                    <a:ext uri="{A12FA001-AC4F-418D-AE19-62706E023703}">
                      <ahyp:hlinkClr xmlns:ahyp="http://schemas.microsoft.com/office/drawing/2018/hyperlinkcolor" val="tx"/>
                    </a:ext>
                  </a:extLst>
                </a:hlinkClick>
              </a:rPr>
              <a:t>claudio.email@petrobras.com.br</a:t>
            </a:r>
            <a:endParaRPr lang="en-US" sz="1150" dirty="0"/>
          </a:p>
        </p:txBody>
      </p:sp>
      <p:sp>
        <p:nvSpPr>
          <p:cNvPr id="10" name="Text 7"/>
          <p:cNvSpPr/>
          <p:nvPr/>
        </p:nvSpPr>
        <p:spPr>
          <a:xfrm>
            <a:off x="6280190" y="4928711"/>
            <a:ext cx="3598426"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Phone/WhatsApp: +55 XX XXXXX-XXXX</a:t>
            </a:r>
            <a:endParaRPr lang="en-US" sz="1150" dirty="0"/>
          </a:p>
        </p:txBody>
      </p:sp>
      <p:sp>
        <p:nvSpPr>
          <p:cNvPr id="11" name="Text 8"/>
          <p:cNvSpPr/>
          <p:nvPr/>
        </p:nvSpPr>
        <p:spPr>
          <a:xfrm>
            <a:off x="10245804" y="2487573"/>
            <a:ext cx="2264807"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Corben" pitchFamily="34" charset="0"/>
                <a:ea typeface="Corben" pitchFamily="34" charset="-122"/>
                <a:cs typeface="Corben" pitchFamily="34" charset="-120"/>
              </a:rPr>
              <a:t>Strategic Opportunity</a:t>
            </a:r>
            <a:endParaRPr lang="en-US" sz="1700" dirty="0"/>
          </a:p>
        </p:txBody>
      </p:sp>
      <p:sp>
        <p:nvSpPr>
          <p:cNvPr id="12" name="Text 9"/>
          <p:cNvSpPr/>
          <p:nvPr/>
        </p:nvSpPr>
        <p:spPr>
          <a:xfrm>
            <a:off x="10245804" y="2911316"/>
            <a:ext cx="3598426" cy="707231"/>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Mutually beneficial collaboration between Petrobras and the University of Stavanger to address critical challenges in the O&amp;G industry.</a:t>
            </a:r>
            <a:endParaRPr lang="en-US" sz="1150" dirty="0"/>
          </a:p>
        </p:txBody>
      </p:sp>
      <p:sp>
        <p:nvSpPr>
          <p:cNvPr id="13" name="Shape 10"/>
          <p:cNvSpPr/>
          <p:nvPr/>
        </p:nvSpPr>
        <p:spPr>
          <a:xfrm>
            <a:off x="10245804" y="3784402"/>
            <a:ext cx="3598426" cy="1333500"/>
          </a:xfrm>
          <a:prstGeom prst="roundRect">
            <a:avLst>
              <a:gd name="adj" fmla="val 4644"/>
            </a:avLst>
          </a:prstGeom>
          <a:solidFill>
            <a:srgbClr val="BBC6F7"/>
          </a:solidFill>
          <a:ln/>
        </p:spPr>
      </p:sp>
      <p:pic>
        <p:nvPicPr>
          <p:cNvPr id="14" name="Image 1" descr="preencoded.png">    </p:cNvPr>
          <p:cNvPicPr>
            <a:picLocks noChangeAspect="1"/>
          </p:cNvPicPr>
          <p:nvPr/>
        </p:nvPicPr>
        <p:blipFill>
          <a:blip r:embed="rId4"/>
          <a:stretch>
            <a:fillRect/>
          </a:stretch>
        </p:blipFill>
        <p:spPr>
          <a:xfrm>
            <a:off x="10393204" y="3991928"/>
            <a:ext cx="184190" cy="147399"/>
          </a:xfrm>
          <a:prstGeom prst="rect">
            <a:avLst/>
          </a:prstGeom>
        </p:spPr>
      </p:pic>
      <p:sp>
        <p:nvSpPr>
          <p:cNvPr id="15" name="Text 11"/>
          <p:cNvSpPr/>
          <p:nvPr/>
        </p:nvSpPr>
        <p:spPr>
          <a:xfrm>
            <a:off x="10724793" y="3968591"/>
            <a:ext cx="2972038" cy="942975"/>
          </a:xfrm>
          <a:prstGeom prst="rect">
            <a:avLst/>
          </a:prstGeom>
          <a:noFill/>
          <a:ln/>
        </p:spPr>
        <p:txBody>
          <a:bodyPr wrap="square" lIns="0" tIns="0" rIns="0" bIns="0" rtlCol="0" anchor="t"/>
          <a:lstStyle/>
          <a:p>
            <a:pPr algn="l" indent="0" marL="0">
              <a:lnSpc>
                <a:spcPts val="1850"/>
              </a:lnSpc>
              <a:buNone/>
            </a:pPr>
            <a:r>
              <a:rPr lang="en-US" sz="1150" b="1" dirty="0">
                <a:solidFill>
                  <a:srgbClr val="000000"/>
                </a:solidFill>
                <a:latin typeface="Nobile" pitchFamily="34" charset="0"/>
                <a:ea typeface="Nobile" pitchFamily="34" charset="-122"/>
                <a:cs typeface="Nobile" pitchFamily="34" charset="-120"/>
              </a:rPr>
              <a:t>Challenges we face together:</a:t>
            </a:r>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 How to safely apply Generative AI in critical domains? How to quantify real value? How to safely transition to automation?</a:t>
            </a:r>
            <a:endParaRPr lang="en-US" sz="1150" dirty="0"/>
          </a:p>
        </p:txBody>
      </p:sp>
      <p:sp>
        <p:nvSpPr>
          <p:cNvPr id="16" name="Text 12"/>
          <p:cNvSpPr/>
          <p:nvPr/>
        </p:nvSpPr>
        <p:spPr>
          <a:xfrm>
            <a:off x="10245804" y="5283756"/>
            <a:ext cx="3598426"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We are open to discussions, virtual meetings, or visits to discuss this collaboration in more detail.</a:t>
            </a:r>
            <a:endParaRPr lang="en-US" sz="1150" dirty="0"/>
          </a:p>
        </p:txBody>
      </p:sp>
      <p:sp>
        <p:nvSpPr>
          <p:cNvPr id="17" name="Text 13"/>
          <p:cNvSpPr/>
          <p:nvPr/>
        </p:nvSpPr>
        <p:spPr>
          <a:xfrm>
            <a:off x="6280190" y="6108978"/>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Corben" pitchFamily="34" charset="0"/>
                <a:ea typeface="Corben" pitchFamily="34" charset="-122"/>
                <a:cs typeface="Corben" pitchFamily="34" charset="-120"/>
              </a:rPr>
              <a:t>Special Thanks</a:t>
            </a:r>
            <a:endParaRPr lang="en-US" sz="1450" dirty="0"/>
          </a:p>
        </p:txBody>
      </p:sp>
      <p:sp>
        <p:nvSpPr>
          <p:cNvPr id="18" name="Text 14"/>
          <p:cNvSpPr/>
          <p:nvPr/>
        </p:nvSpPr>
        <p:spPr>
          <a:xfrm>
            <a:off x="6280190" y="6560463"/>
            <a:ext cx="7556421"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Professor Antorweep and representatives of the University of Stavanger, we sincerely thank you for the opportunity to present our collaboration proposal.</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2361" y="624126"/>
            <a:ext cx="4875609" cy="495300"/>
          </a:xfrm>
          <a:prstGeom prst="rect">
            <a:avLst/>
          </a:prstGeom>
          <a:noFill/>
          <a:ln/>
        </p:spPr>
        <p:txBody>
          <a:bodyPr wrap="none" lIns="0" tIns="0" rIns="0" bIns="0" rtlCol="0" anchor="t"/>
          <a:lstStyle/>
          <a:p>
            <a:pPr algn="l" indent="0" marL="0">
              <a:lnSpc>
                <a:spcPts val="3850"/>
              </a:lnSpc>
              <a:buNone/>
            </a:pPr>
            <a:r>
              <a:rPr lang="en-US" sz="3100" dirty="0">
                <a:solidFill>
                  <a:srgbClr val="1B1B27"/>
                </a:solidFill>
                <a:latin typeface="Corben" pitchFamily="34" charset="0"/>
                <a:ea typeface="Corben" pitchFamily="34" charset="-122"/>
                <a:cs typeface="Corben" pitchFamily="34" charset="-120"/>
              </a:rPr>
              <a:t>Questions and Discussion</a:t>
            </a:r>
            <a:endParaRPr lang="en-US" sz="31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361" y="1357074"/>
            <a:ext cx="396121" cy="396121"/>
          </a:xfrm>
          <a:prstGeom prst="rect">
            <a:avLst/>
          </a:prstGeom>
        </p:spPr>
      </p:pic>
      <p:sp>
        <p:nvSpPr>
          <p:cNvPr id="5" name="Text 1"/>
          <p:cNvSpPr/>
          <p:nvPr/>
        </p:nvSpPr>
        <p:spPr>
          <a:xfrm>
            <a:off x="792361" y="1951196"/>
            <a:ext cx="2638068" cy="247650"/>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Corben" pitchFamily="34" charset="0"/>
                <a:ea typeface="Corben" pitchFamily="34" charset="-122"/>
                <a:cs typeface="Corben" pitchFamily="34" charset="-120"/>
              </a:rPr>
              <a:t>Questions about the Projects</a:t>
            </a:r>
            <a:endParaRPr lang="en-US" sz="1550" dirty="0"/>
          </a:p>
        </p:txBody>
      </p:sp>
      <p:sp>
        <p:nvSpPr>
          <p:cNvPr id="6" name="Text 2"/>
          <p:cNvSpPr/>
          <p:nvPr/>
        </p:nvSpPr>
        <p:spPr>
          <a:xfrm>
            <a:off x="792361" y="2293858"/>
            <a:ext cx="7559278" cy="253484"/>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Methodology, scope, timeline, or applicability of Claudio's and Vitor's projects</a:t>
            </a:r>
            <a:endParaRPr lang="en-US" sz="12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61" y="2864287"/>
            <a:ext cx="396121" cy="396121"/>
          </a:xfrm>
          <a:prstGeom prst="rect">
            <a:avLst/>
          </a:prstGeom>
        </p:spPr>
      </p:pic>
      <p:sp>
        <p:nvSpPr>
          <p:cNvPr id="8" name="Text 3"/>
          <p:cNvSpPr/>
          <p:nvPr/>
        </p:nvSpPr>
        <p:spPr>
          <a:xfrm>
            <a:off x="792361" y="3458408"/>
            <a:ext cx="2744272" cy="247650"/>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Corben" pitchFamily="34" charset="0"/>
                <a:ea typeface="Corben" pitchFamily="34" charset="-122"/>
                <a:cs typeface="Corben" pitchFamily="34" charset="-120"/>
              </a:rPr>
              <a:t>Suggestions for Collaboration</a:t>
            </a:r>
            <a:endParaRPr lang="en-US" sz="1550" dirty="0"/>
          </a:p>
        </p:txBody>
      </p:sp>
      <p:sp>
        <p:nvSpPr>
          <p:cNvPr id="9" name="Text 4"/>
          <p:cNvSpPr/>
          <p:nvPr/>
        </p:nvSpPr>
        <p:spPr>
          <a:xfrm>
            <a:off x="792361" y="3801070"/>
            <a:ext cx="7559278" cy="253484"/>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How can UiS contribute more effectively? Additional areas of interest?</a:t>
            </a:r>
            <a:endParaRPr lang="en-US" sz="12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361" y="4371499"/>
            <a:ext cx="396121" cy="396121"/>
          </a:xfrm>
          <a:prstGeom prst="rect">
            <a:avLst/>
          </a:prstGeom>
        </p:spPr>
      </p:pic>
      <p:sp>
        <p:nvSpPr>
          <p:cNvPr id="11" name="Text 5"/>
          <p:cNvSpPr/>
          <p:nvPr/>
        </p:nvSpPr>
        <p:spPr>
          <a:xfrm>
            <a:off x="792361" y="4965621"/>
            <a:ext cx="2614851" cy="247650"/>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Corben" pitchFamily="34" charset="0"/>
                <a:ea typeface="Corben" pitchFamily="34" charset="-122"/>
                <a:cs typeface="Corben" pitchFamily="34" charset="-120"/>
              </a:rPr>
              <a:t>Feasibility and Methodology</a:t>
            </a:r>
            <a:endParaRPr lang="en-US" sz="1550" dirty="0"/>
          </a:p>
        </p:txBody>
      </p:sp>
      <p:sp>
        <p:nvSpPr>
          <p:cNvPr id="12" name="Text 6"/>
          <p:cNvSpPr/>
          <p:nvPr/>
        </p:nvSpPr>
        <p:spPr>
          <a:xfrm>
            <a:off x="792361" y="5308283"/>
            <a:ext cx="7559278" cy="253484"/>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Concerns about implementation, data confidentiality, or scientific alignment</a:t>
            </a:r>
            <a:endParaRPr lang="en-US" sz="1200" dirty="0"/>
          </a:p>
        </p:txBody>
      </p:sp>
      <p:sp>
        <p:nvSpPr>
          <p:cNvPr id="13" name="Text 7"/>
          <p:cNvSpPr/>
          <p:nvPr/>
        </p:nvSpPr>
        <p:spPr>
          <a:xfrm>
            <a:off x="792361" y="5740003"/>
            <a:ext cx="7559278" cy="506968"/>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Vitor and Claudio are available to answer all your questions and discuss next steps to establish this strategic partnership.</a:t>
            </a:r>
            <a:endParaRPr lang="en-US" sz="1200" dirty="0"/>
          </a:p>
        </p:txBody>
      </p:sp>
      <p:sp>
        <p:nvSpPr>
          <p:cNvPr id="14" name="Shape 8"/>
          <p:cNvSpPr/>
          <p:nvPr/>
        </p:nvSpPr>
        <p:spPr>
          <a:xfrm>
            <a:off x="792361" y="6425208"/>
            <a:ext cx="7559278" cy="1180267"/>
          </a:xfrm>
          <a:prstGeom prst="roundRect">
            <a:avLst>
              <a:gd name="adj" fmla="val 5640"/>
            </a:avLst>
          </a:prstGeom>
          <a:solidFill>
            <a:srgbClr val="BBC6F7"/>
          </a:solidFill>
          <a:ln/>
        </p:spPr>
      </p:sp>
      <p:pic>
        <p:nvPicPr>
          <p:cNvPr id="15" name="Image 4" descr="preencoded.png">    </p:cNvPr>
          <p:cNvPicPr>
            <a:picLocks noChangeAspect="1"/>
          </p:cNvPicPr>
          <p:nvPr/>
        </p:nvPicPr>
        <p:blipFill>
          <a:blip r:embed="rId8"/>
          <a:stretch>
            <a:fillRect/>
          </a:stretch>
        </p:blipFill>
        <p:spPr>
          <a:xfrm>
            <a:off x="950833" y="6652141"/>
            <a:ext cx="198001" cy="158472"/>
          </a:xfrm>
          <a:prstGeom prst="rect">
            <a:avLst/>
          </a:prstGeom>
        </p:spPr>
      </p:pic>
      <p:sp>
        <p:nvSpPr>
          <p:cNvPr id="16" name="Text 9"/>
          <p:cNvSpPr/>
          <p:nvPr/>
        </p:nvSpPr>
        <p:spPr>
          <a:xfrm>
            <a:off x="1307306" y="6623209"/>
            <a:ext cx="6885861" cy="760452"/>
          </a:xfrm>
          <a:prstGeom prst="rect">
            <a:avLst/>
          </a:prstGeom>
          <a:noFill/>
          <a:ln/>
        </p:spPr>
        <p:txBody>
          <a:bodyPr wrap="square" lIns="0" tIns="0" rIns="0" bIns="0" rtlCol="0" anchor="t"/>
          <a:lstStyle/>
          <a:p>
            <a:pPr algn="l" indent="0" marL="0">
              <a:lnSpc>
                <a:spcPts val="1950"/>
              </a:lnSpc>
              <a:buNone/>
            </a:pPr>
            <a:r>
              <a:rPr lang="en-US" sz="1200" b="1" dirty="0">
                <a:solidFill>
                  <a:srgbClr val="000000"/>
                </a:solidFill>
                <a:latin typeface="Nobile" pitchFamily="34" charset="0"/>
                <a:ea typeface="Nobile" pitchFamily="34" charset="-122"/>
                <a:cs typeface="Nobile" pitchFamily="34" charset="-120"/>
              </a:rPr>
              <a:t>Invitation:</a:t>
            </a:r>
            <a:pPr algn="l" indent="0" marL="0">
              <a:lnSpc>
                <a:spcPts val="1950"/>
              </a:lnSpc>
              <a:buNone/>
            </a:pPr>
            <a:r>
              <a:rPr lang="en-US" sz="1200" dirty="0">
                <a:solidFill>
                  <a:srgbClr val="000000"/>
                </a:solidFill>
                <a:latin typeface="Nobile" pitchFamily="34" charset="0"/>
                <a:ea typeface="Nobile" pitchFamily="34" charset="-122"/>
                <a:cs typeface="Nobile" pitchFamily="34" charset="-120"/>
              </a:rPr>
              <a:t> This is an opportunity for collaboration that can generate transformative insights for the O&amp;G industry. Let's work together to advance knowledge in Generative AI applied to critical domains.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2025-11-25T21:48:16Z</dcterms:created>
  <dcterms:modified xsi:type="dcterms:W3CDTF">2025-11-25T21:48:16Z</dcterms:modified>
</cp:coreProperties>
</file>